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66" r:id="rId5"/>
    <p:sldId id="259" r:id="rId6"/>
    <p:sldId id="260" r:id="rId7"/>
    <p:sldId id="267" r:id="rId8"/>
    <p:sldId id="268" r:id="rId9"/>
    <p:sldId id="269" r:id="rId10"/>
    <p:sldId id="270" r:id="rId11"/>
    <p:sldId id="274" r:id="rId12"/>
    <p:sldId id="271" r:id="rId13"/>
    <p:sldId id="273" r:id="rId14"/>
    <p:sldId id="261" r:id="rId15"/>
    <p:sldId id="262" r:id="rId16"/>
    <p:sldId id="263" r:id="rId17"/>
    <p:sldId id="264" r:id="rId18"/>
    <p:sldId id="265" r:id="rId19"/>
    <p:sldId id="275" r:id="rId20"/>
  </p:sldIdLst>
  <p:sldSz cx="14630400" cy="8229600"/>
  <p:notesSz cx="8229600" cy="14630400"/>
  <p:embeddedFontLst>
    <p:embeddedFont>
      <p:font typeface="Montserrat" panose="020F0502020204030204"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9" autoAdjust="0"/>
    <p:restoredTop sz="94610"/>
  </p:normalViewPr>
  <p:slideViewPr>
    <p:cSldViewPr snapToGrid="0" snapToObjects="1">
      <p:cViewPr varScale="1">
        <p:scale>
          <a:sx n="72" d="100"/>
          <a:sy n="72" d="100"/>
        </p:scale>
        <p:origin x="12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3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E00A-9B94-E146-348C-13C4B9489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40C5E-7B04-9CE9-2229-A7DD066B3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D1D0E-8C9B-C6E6-3BC6-428452B75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1F2666-4DF8-395C-5F54-7B9DDC38AFD1}"/>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39493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66C89-D524-5DCD-6221-5FC1F1B15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A8C21-EA79-1AE4-394D-87EEA527C0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EE0FC1-DF96-E84B-EEE0-2D6A190CC3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FDB63B-73E2-2A71-E9DD-D3AD01DD921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17300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A9D84-839B-28EF-65BC-31FEF23C0D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0EC426-EE00-6E33-2C3A-70B260E22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E0B49-1103-0282-4960-8E5819B8B0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BD6FAC-3A98-FE96-094C-4D88816CDE43}"/>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641783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C0BB9-C327-0983-B562-1552BBA113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280E2-57B6-ECCE-A203-D7F59C6729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E7EAF-1A9D-1AE9-940D-55E1F43FB6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2C3D1-5ACA-46D3-2AFF-95F8D0C5C3D5}"/>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95985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00689-C8A1-97D5-482B-433514E81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D1D780-9E25-3748-1753-E4C8D1EAF3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66223-4340-C25D-3FC0-189C487600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722168-210A-5F70-5813-D14707B5DFFB}"/>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959274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38189-7C5F-E859-3017-0823A8A65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5729C-546C-43ED-56B0-3B681540E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DDAEC-9207-1D94-F6F6-16F4605C02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459C2D-2EF9-B9ED-A033-D9E029E20A5A}"/>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7153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7E52C-D1D4-0572-A10C-7E86DC1EF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58CE9-1DA9-0451-06C7-1BEB4C26E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B082D6-C6C5-D7D6-24E5-1A7B36EAD7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75CE88-52D4-E39E-7EA3-1B9BAEAD714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377788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869C3-DBD4-B636-31AB-E86601E2FB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72569-8A7F-4608-623B-4D9CB8BBF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EDC37-4225-E9C9-88A7-A2553462E6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E8F007-7D5F-AD3E-921E-2C63B3BFD20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25463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16FA0-3231-8F92-04B6-9951231C7A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99C02-CFBB-DF3D-223D-44708D176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2AA55-347E-61E5-4AB8-4CB24E64EA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4BCE10-EEE7-EEBC-8247-EBCD8988938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713691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12" Type="http://schemas.openxmlformats.org/officeDocument/2006/relationships/image" Target="../media/image59.sv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212034" y="1381576"/>
            <a:ext cx="9816926" cy="1425416"/>
          </a:xfrm>
          <a:prstGeom prst="rect">
            <a:avLst/>
          </a:prstGeom>
          <a:noFill/>
          <a:ln/>
        </p:spPr>
        <p:txBody>
          <a:bodyPr wrap="square" lIns="0" tIns="0" rIns="0" bIns="0" rtlCol="0" anchor="t"/>
          <a:lstStyle/>
          <a:p>
            <a:pPr marL="0" indent="0" algn="l">
              <a:lnSpc>
                <a:spcPts val="5600"/>
              </a:lnSpc>
              <a:buNone/>
            </a:pPr>
            <a:r>
              <a:rPr lang="en-US" sz="4450" b="1" dirty="0">
                <a:solidFill>
                  <a:schemeClr val="accent1">
                    <a:lumMod val="50000"/>
                  </a:schemeClr>
                </a:solidFill>
                <a:latin typeface="Barlow Bold" pitchFamily="34" charset="0"/>
                <a:ea typeface="Barlow Bold" pitchFamily="34" charset="-122"/>
                <a:cs typeface="Barlow Bold" pitchFamily="34" charset="-120"/>
              </a:rPr>
              <a:t>Retail Sales Data Analysis using Python</a:t>
            </a:r>
            <a:endParaRPr lang="en-US" sz="4450" dirty="0">
              <a:solidFill>
                <a:schemeClr val="accent1">
                  <a:lumMod val="50000"/>
                </a:schemeClr>
              </a:solidFill>
            </a:endParaRPr>
          </a:p>
        </p:txBody>
      </p:sp>
      <p:sp>
        <p:nvSpPr>
          <p:cNvPr id="4" name="Text 1"/>
          <p:cNvSpPr/>
          <p:nvPr/>
        </p:nvSpPr>
        <p:spPr>
          <a:xfrm>
            <a:off x="758309" y="3078268"/>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Analyzing Customer Insights and Sales Trends for Strategic Growth</a:t>
            </a:r>
            <a:endParaRPr lang="en-US" sz="1700" dirty="0"/>
          </a:p>
        </p:txBody>
      </p:sp>
      <p:sp>
        <p:nvSpPr>
          <p:cNvPr id="5" name="Text 2"/>
          <p:cNvSpPr/>
          <p:nvPr/>
        </p:nvSpPr>
        <p:spPr>
          <a:xfrm>
            <a:off x="758309" y="3966152"/>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By: Samruddhi Jadhav | Certified Data Analyst</a:t>
            </a:r>
            <a:endParaRPr lang="en-US" sz="1700" dirty="0"/>
          </a:p>
        </p:txBody>
      </p:sp>
      <p:sp>
        <p:nvSpPr>
          <p:cNvPr id="6" name="Text 3"/>
          <p:cNvSpPr/>
          <p:nvPr/>
        </p:nvSpPr>
        <p:spPr>
          <a:xfrm>
            <a:off x="758309" y="4880638"/>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Tools Used: Python, Pandas, Matplotlib, Seaborn, Jupyter Notebook</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51295-7BA1-750A-75CD-7E9DBAFCBB0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7C60310-8A05-34F2-404D-10D3B6C3972B}"/>
              </a:ext>
            </a:extLst>
          </p:cNvPr>
          <p:cNvSpPr/>
          <p:nvPr/>
        </p:nvSpPr>
        <p:spPr>
          <a:xfrm>
            <a:off x="633651" y="497919"/>
            <a:ext cx="11293793" cy="595551"/>
          </a:xfrm>
          <a:prstGeom prst="rect">
            <a:avLst/>
          </a:prstGeom>
          <a:noFill/>
          <a:ln/>
        </p:spPr>
        <p:txBody>
          <a:bodyPr wrap="none" lIns="0" tIns="0" rIns="0" bIns="0" rtlCol="0" anchor="t"/>
          <a:lstStyle/>
          <a:p>
            <a:pPr marL="0" indent="0" algn="l">
              <a:lnSpc>
                <a:spcPts val="4650"/>
              </a:lnSpc>
              <a:buNone/>
            </a:pPr>
            <a:r>
              <a:rPr lang="en-US" sz="3750" b="1" dirty="0">
                <a:solidFill>
                  <a:srgbClr val="2E3C4E"/>
                </a:solidFill>
                <a:latin typeface="Barlow Bold" pitchFamily="34" charset="0"/>
                <a:ea typeface="Barlow Bold" pitchFamily="34" charset="-122"/>
                <a:cs typeface="Barlow Bold" pitchFamily="34" charset="-120"/>
              </a:rPr>
              <a:t>Exploratory Data Analysis (EDA): Uncovering Patterns</a:t>
            </a:r>
            <a:endParaRPr lang="en-US" sz="3750" dirty="0"/>
          </a:p>
        </p:txBody>
      </p:sp>
      <p:sp>
        <p:nvSpPr>
          <p:cNvPr id="3" name="Text 1">
            <a:extLst>
              <a:ext uri="{FF2B5EF4-FFF2-40B4-BE49-F238E27FC236}">
                <a16:creationId xmlns:a16="http://schemas.microsoft.com/office/drawing/2014/main" id="{90F484B4-F85E-E918-8319-4A24D66D9120}"/>
              </a:ext>
            </a:extLst>
          </p:cNvPr>
          <p:cNvSpPr/>
          <p:nvPr/>
        </p:nvSpPr>
        <p:spPr>
          <a:xfrm>
            <a:off x="417190" y="3831747"/>
            <a:ext cx="6367923" cy="579358"/>
          </a:xfrm>
          <a:prstGeom prst="rect">
            <a:avLst/>
          </a:prstGeom>
          <a:noFill/>
          <a:ln/>
        </p:spPr>
        <p:txBody>
          <a:bodyPr wrap="square" lIns="0" tIns="0" rIns="0" bIns="0" rtlCol="0" anchor="t"/>
          <a:lstStyle/>
          <a:p>
            <a:pPr marL="342900" indent="-342900">
              <a:lnSpc>
                <a:spcPts val="2250"/>
              </a:lnSpc>
              <a:buSzPct val="100000"/>
              <a:buChar char="•"/>
            </a:pPr>
            <a:r>
              <a:rPr lang="en-US" sz="1400" dirty="0">
                <a:solidFill>
                  <a:srgbClr val="384653"/>
                </a:solidFill>
                <a:latin typeface="Montserrat" pitchFamily="34" charset="0"/>
                <a:ea typeface="Montserrat" pitchFamily="34" charset="-122"/>
                <a:cs typeface="Montserrat" pitchFamily="34" charset="-120"/>
              </a:rPr>
              <a:t>From the graphs we can see that most of the buyers are married(women) and they have high purchasing power.</a:t>
            </a:r>
            <a:endParaRPr lang="en-US" sz="1400" dirty="0"/>
          </a:p>
        </p:txBody>
      </p:sp>
      <p:pic>
        <p:nvPicPr>
          <p:cNvPr id="11" name="Picture 10">
            <a:extLst>
              <a:ext uri="{FF2B5EF4-FFF2-40B4-BE49-F238E27FC236}">
                <a16:creationId xmlns:a16="http://schemas.microsoft.com/office/drawing/2014/main" id="{B889CFB3-A5E7-32BF-424B-49F2BBEBBA1B}"/>
              </a:ext>
            </a:extLst>
          </p:cNvPr>
          <p:cNvPicPr>
            <a:picLocks noChangeAspect="1"/>
          </p:cNvPicPr>
          <p:nvPr/>
        </p:nvPicPr>
        <p:blipFill>
          <a:blip r:embed="rId3"/>
          <a:stretch>
            <a:fillRect/>
          </a:stretch>
        </p:blipFill>
        <p:spPr>
          <a:xfrm>
            <a:off x="6280547" y="1420031"/>
            <a:ext cx="8144600" cy="6520069"/>
          </a:xfrm>
          <a:prstGeom prst="rect">
            <a:avLst/>
          </a:prstGeom>
        </p:spPr>
      </p:pic>
      <p:sp>
        <p:nvSpPr>
          <p:cNvPr id="12" name="Rectangle 11">
            <a:extLst>
              <a:ext uri="{FF2B5EF4-FFF2-40B4-BE49-F238E27FC236}">
                <a16:creationId xmlns:a16="http://schemas.microsoft.com/office/drawing/2014/main" id="{4706F5B8-C264-4DA9-050B-4B561B3C02DA}"/>
              </a:ext>
            </a:extLst>
          </p:cNvPr>
          <p:cNvSpPr/>
          <p:nvPr/>
        </p:nvSpPr>
        <p:spPr>
          <a:xfrm>
            <a:off x="12669078" y="7650600"/>
            <a:ext cx="1961322" cy="5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0146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A5596-06DF-7717-7680-AA46C412C07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F3048BC-AF62-C160-E25F-968A76F786CA}"/>
              </a:ext>
            </a:extLst>
          </p:cNvPr>
          <p:cNvSpPr/>
          <p:nvPr/>
        </p:nvSpPr>
        <p:spPr>
          <a:xfrm>
            <a:off x="633651" y="497919"/>
            <a:ext cx="11293793" cy="595551"/>
          </a:xfrm>
          <a:prstGeom prst="rect">
            <a:avLst/>
          </a:prstGeom>
          <a:noFill/>
          <a:ln/>
        </p:spPr>
        <p:txBody>
          <a:bodyPr wrap="none" lIns="0" tIns="0" rIns="0" bIns="0" rtlCol="0" anchor="t"/>
          <a:lstStyle/>
          <a:p>
            <a:pPr marL="0" indent="0" algn="l">
              <a:lnSpc>
                <a:spcPts val="4650"/>
              </a:lnSpc>
              <a:buNone/>
            </a:pPr>
            <a:r>
              <a:rPr lang="en-US" sz="3750" b="1" dirty="0">
                <a:solidFill>
                  <a:srgbClr val="2E3C4E"/>
                </a:solidFill>
                <a:latin typeface="Barlow Bold" pitchFamily="34" charset="0"/>
                <a:ea typeface="Barlow Bold" pitchFamily="34" charset="-122"/>
                <a:cs typeface="Barlow Bold" pitchFamily="34" charset="-120"/>
              </a:rPr>
              <a:t>Exploratory Data Analysis (EDA): Uncovering Patterns</a:t>
            </a:r>
            <a:endParaRPr lang="en-US" sz="3750" dirty="0"/>
          </a:p>
        </p:txBody>
      </p:sp>
      <p:sp>
        <p:nvSpPr>
          <p:cNvPr id="3" name="Text 1">
            <a:extLst>
              <a:ext uri="{FF2B5EF4-FFF2-40B4-BE49-F238E27FC236}">
                <a16:creationId xmlns:a16="http://schemas.microsoft.com/office/drawing/2014/main" id="{7916434E-B243-64CD-9EB2-7BB35F1706B1}"/>
              </a:ext>
            </a:extLst>
          </p:cNvPr>
          <p:cNvSpPr/>
          <p:nvPr/>
        </p:nvSpPr>
        <p:spPr>
          <a:xfrm>
            <a:off x="111407" y="3657600"/>
            <a:ext cx="5187009" cy="2129863"/>
          </a:xfrm>
          <a:prstGeom prst="rect">
            <a:avLst/>
          </a:prstGeom>
          <a:noFill/>
          <a:ln/>
        </p:spPr>
        <p:txBody>
          <a:bodyPr wrap="square" lIns="0" tIns="0" rIns="0" bIns="0" rtlCol="0" anchor="t"/>
          <a:lstStyle/>
          <a:p>
            <a:pPr marL="342900" indent="-342900">
              <a:lnSpc>
                <a:spcPts val="2250"/>
              </a:lnSpc>
              <a:buSzPct val="100000"/>
              <a:buChar char="•"/>
            </a:pPr>
            <a:r>
              <a:rPr lang="en-US" sz="1400" dirty="0">
                <a:solidFill>
                  <a:srgbClr val="384653"/>
                </a:solidFill>
                <a:latin typeface="Montserrat" pitchFamily="34" charset="0"/>
                <a:ea typeface="Montserrat" pitchFamily="34" charset="-122"/>
                <a:cs typeface="Montserrat" pitchFamily="34" charset="-120"/>
              </a:rPr>
              <a:t>From the graph we can see that most of the buyers  are working in  IT, Healthcare and Aviation sector</a:t>
            </a:r>
            <a:endParaRPr lang="en-US" sz="1400" dirty="0"/>
          </a:p>
        </p:txBody>
      </p:sp>
      <p:pic>
        <p:nvPicPr>
          <p:cNvPr id="9" name="Picture 8">
            <a:extLst>
              <a:ext uri="{FF2B5EF4-FFF2-40B4-BE49-F238E27FC236}">
                <a16:creationId xmlns:a16="http://schemas.microsoft.com/office/drawing/2014/main" id="{42D9A2D2-A660-BCA6-6FD8-BAF917EC3F7D}"/>
              </a:ext>
            </a:extLst>
          </p:cNvPr>
          <p:cNvPicPr>
            <a:picLocks noChangeAspect="1"/>
          </p:cNvPicPr>
          <p:nvPr/>
        </p:nvPicPr>
        <p:blipFill>
          <a:blip r:embed="rId3"/>
          <a:stretch>
            <a:fillRect/>
          </a:stretch>
        </p:blipFill>
        <p:spPr>
          <a:xfrm>
            <a:off x="5298416" y="1096840"/>
            <a:ext cx="9331984" cy="3475159"/>
          </a:xfrm>
          <a:prstGeom prst="rect">
            <a:avLst/>
          </a:prstGeom>
        </p:spPr>
      </p:pic>
      <p:pic>
        <p:nvPicPr>
          <p:cNvPr id="11" name="Picture 10">
            <a:extLst>
              <a:ext uri="{FF2B5EF4-FFF2-40B4-BE49-F238E27FC236}">
                <a16:creationId xmlns:a16="http://schemas.microsoft.com/office/drawing/2014/main" id="{273CB0AE-2240-794C-C1BF-86A14A6D0C1D}"/>
              </a:ext>
            </a:extLst>
          </p:cNvPr>
          <p:cNvPicPr>
            <a:picLocks noChangeAspect="1"/>
          </p:cNvPicPr>
          <p:nvPr/>
        </p:nvPicPr>
        <p:blipFill>
          <a:blip r:embed="rId4"/>
          <a:stretch>
            <a:fillRect/>
          </a:stretch>
        </p:blipFill>
        <p:spPr>
          <a:xfrm>
            <a:off x="5298416" y="4572000"/>
            <a:ext cx="9331984" cy="3599931"/>
          </a:xfrm>
          <a:prstGeom prst="rect">
            <a:avLst/>
          </a:prstGeom>
        </p:spPr>
      </p:pic>
    </p:spTree>
    <p:extLst>
      <p:ext uri="{BB962C8B-B14F-4D97-AF65-F5344CB8AC3E}">
        <p14:creationId xmlns:p14="http://schemas.microsoft.com/office/powerpoint/2010/main" val="64686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D64DE-C959-77A6-1938-4F972AC4D45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E734D46-9F91-7E1F-46F4-78E008FD4FF4}"/>
              </a:ext>
            </a:extLst>
          </p:cNvPr>
          <p:cNvSpPr/>
          <p:nvPr/>
        </p:nvSpPr>
        <p:spPr>
          <a:xfrm>
            <a:off x="633651" y="497919"/>
            <a:ext cx="11293793" cy="595551"/>
          </a:xfrm>
          <a:prstGeom prst="rect">
            <a:avLst/>
          </a:prstGeom>
          <a:noFill/>
          <a:ln/>
        </p:spPr>
        <p:txBody>
          <a:bodyPr wrap="none" lIns="0" tIns="0" rIns="0" bIns="0" rtlCol="0" anchor="t"/>
          <a:lstStyle/>
          <a:p>
            <a:pPr marL="0" indent="0" algn="l">
              <a:lnSpc>
                <a:spcPts val="4650"/>
              </a:lnSpc>
              <a:buNone/>
            </a:pPr>
            <a:r>
              <a:rPr lang="en-US" sz="3750" b="1" dirty="0">
                <a:solidFill>
                  <a:srgbClr val="2E3C4E"/>
                </a:solidFill>
                <a:latin typeface="Barlow Bold" pitchFamily="34" charset="0"/>
                <a:ea typeface="Barlow Bold" pitchFamily="34" charset="-122"/>
                <a:cs typeface="Barlow Bold" pitchFamily="34" charset="-120"/>
              </a:rPr>
              <a:t>Exploratory Data Analysis (EDA): Uncovering Patterns</a:t>
            </a:r>
            <a:endParaRPr lang="en-US" sz="3750" dirty="0"/>
          </a:p>
        </p:txBody>
      </p:sp>
      <p:sp>
        <p:nvSpPr>
          <p:cNvPr id="3" name="Text 1">
            <a:extLst>
              <a:ext uri="{FF2B5EF4-FFF2-40B4-BE49-F238E27FC236}">
                <a16:creationId xmlns:a16="http://schemas.microsoft.com/office/drawing/2014/main" id="{B6F4C374-0555-3FA1-2694-B817809CA542}"/>
              </a:ext>
            </a:extLst>
          </p:cNvPr>
          <p:cNvSpPr/>
          <p:nvPr/>
        </p:nvSpPr>
        <p:spPr>
          <a:xfrm>
            <a:off x="209583" y="4520923"/>
            <a:ext cx="4402174" cy="579358"/>
          </a:xfrm>
          <a:prstGeom prst="rect">
            <a:avLst/>
          </a:prstGeom>
          <a:noFill/>
          <a:ln/>
        </p:spPr>
        <p:txBody>
          <a:bodyPr wrap="square" lIns="0" tIns="0" rIns="0" bIns="0" rtlCol="0" anchor="t"/>
          <a:lstStyle/>
          <a:p>
            <a:pPr marL="342900" indent="-342900">
              <a:lnSpc>
                <a:spcPts val="2250"/>
              </a:lnSpc>
              <a:buSzPct val="100000"/>
              <a:buChar char="•"/>
            </a:pPr>
            <a:r>
              <a:rPr lang="en-US" sz="1400" dirty="0">
                <a:solidFill>
                  <a:srgbClr val="384653"/>
                </a:solidFill>
                <a:latin typeface="Montserrat" pitchFamily="34" charset="0"/>
                <a:ea typeface="Montserrat" pitchFamily="34" charset="-122"/>
                <a:cs typeface="Montserrat" pitchFamily="34" charset="-120"/>
              </a:rPr>
              <a:t>From the graphs we can see that most of the sold products are from food, clothing and Electronics category</a:t>
            </a:r>
            <a:endParaRPr lang="en-US" sz="1400" dirty="0"/>
          </a:p>
        </p:txBody>
      </p:sp>
      <p:pic>
        <p:nvPicPr>
          <p:cNvPr id="9" name="Picture 8">
            <a:extLst>
              <a:ext uri="{FF2B5EF4-FFF2-40B4-BE49-F238E27FC236}">
                <a16:creationId xmlns:a16="http://schemas.microsoft.com/office/drawing/2014/main" id="{29549049-7ABE-3014-FDCD-B57BA42049FC}"/>
              </a:ext>
            </a:extLst>
          </p:cNvPr>
          <p:cNvPicPr>
            <a:picLocks noChangeAspect="1"/>
          </p:cNvPicPr>
          <p:nvPr/>
        </p:nvPicPr>
        <p:blipFill>
          <a:blip r:embed="rId3"/>
          <a:stretch>
            <a:fillRect/>
          </a:stretch>
        </p:blipFill>
        <p:spPr>
          <a:xfrm>
            <a:off x="4611756" y="1165691"/>
            <a:ext cx="10018643" cy="3525579"/>
          </a:xfrm>
          <a:prstGeom prst="rect">
            <a:avLst/>
          </a:prstGeom>
        </p:spPr>
      </p:pic>
      <p:pic>
        <p:nvPicPr>
          <p:cNvPr id="11" name="Picture 10">
            <a:extLst>
              <a:ext uri="{FF2B5EF4-FFF2-40B4-BE49-F238E27FC236}">
                <a16:creationId xmlns:a16="http://schemas.microsoft.com/office/drawing/2014/main" id="{7FCEA31F-778B-1C0F-5610-D2DCFBF9A132}"/>
              </a:ext>
            </a:extLst>
          </p:cNvPr>
          <p:cNvPicPr>
            <a:picLocks noChangeAspect="1"/>
          </p:cNvPicPr>
          <p:nvPr/>
        </p:nvPicPr>
        <p:blipFill>
          <a:blip r:embed="rId4"/>
          <a:stretch>
            <a:fillRect/>
          </a:stretch>
        </p:blipFill>
        <p:spPr>
          <a:xfrm>
            <a:off x="4611757" y="4776242"/>
            <a:ext cx="10018643" cy="3525579"/>
          </a:xfrm>
          <a:prstGeom prst="rect">
            <a:avLst/>
          </a:prstGeom>
        </p:spPr>
      </p:pic>
    </p:spTree>
    <p:extLst>
      <p:ext uri="{BB962C8B-B14F-4D97-AF65-F5344CB8AC3E}">
        <p14:creationId xmlns:p14="http://schemas.microsoft.com/office/powerpoint/2010/main" val="46336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18E84-4479-B719-A8F6-AFBB0378354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F5534A6-7C70-C3ED-C1FB-2382C5B82618}"/>
              </a:ext>
            </a:extLst>
          </p:cNvPr>
          <p:cNvSpPr/>
          <p:nvPr/>
        </p:nvSpPr>
        <p:spPr>
          <a:xfrm>
            <a:off x="633651" y="497919"/>
            <a:ext cx="11293793" cy="595551"/>
          </a:xfrm>
          <a:prstGeom prst="rect">
            <a:avLst/>
          </a:prstGeom>
          <a:noFill/>
          <a:ln/>
        </p:spPr>
        <p:txBody>
          <a:bodyPr wrap="none" lIns="0" tIns="0" rIns="0" bIns="0" rtlCol="0" anchor="t"/>
          <a:lstStyle/>
          <a:p>
            <a:pPr marL="0" indent="0" algn="l">
              <a:lnSpc>
                <a:spcPts val="4650"/>
              </a:lnSpc>
              <a:buNone/>
            </a:pPr>
            <a:r>
              <a:rPr lang="en-US" sz="3750" b="1" dirty="0">
                <a:solidFill>
                  <a:srgbClr val="2E3C4E"/>
                </a:solidFill>
                <a:latin typeface="Barlow Bold" pitchFamily="34" charset="0"/>
                <a:ea typeface="Barlow Bold" pitchFamily="34" charset="-122"/>
                <a:cs typeface="Barlow Bold" pitchFamily="34" charset="-120"/>
              </a:rPr>
              <a:t>Exploratory Data Analysis (EDA): Uncovering Patterns</a:t>
            </a:r>
            <a:endParaRPr lang="en-US" sz="3750" dirty="0"/>
          </a:p>
        </p:txBody>
      </p:sp>
      <p:sp>
        <p:nvSpPr>
          <p:cNvPr id="3" name="Text 1">
            <a:extLst>
              <a:ext uri="{FF2B5EF4-FFF2-40B4-BE49-F238E27FC236}">
                <a16:creationId xmlns:a16="http://schemas.microsoft.com/office/drawing/2014/main" id="{720D47C7-9C62-432E-958A-AB530DCE0116}"/>
              </a:ext>
            </a:extLst>
          </p:cNvPr>
          <p:cNvSpPr/>
          <p:nvPr/>
        </p:nvSpPr>
        <p:spPr>
          <a:xfrm>
            <a:off x="368607" y="2660798"/>
            <a:ext cx="2692645" cy="3991793"/>
          </a:xfrm>
          <a:prstGeom prst="rect">
            <a:avLst/>
          </a:prstGeom>
          <a:noFill/>
          <a:ln/>
        </p:spPr>
        <p:txBody>
          <a:bodyPr wrap="square" lIns="0" tIns="0" rIns="0" bIns="0" rtlCol="0" anchor="t"/>
          <a:lstStyle/>
          <a:p>
            <a:pPr marL="342900" indent="-342900">
              <a:lnSpc>
                <a:spcPts val="2250"/>
              </a:lnSpc>
              <a:buSzPct val="100000"/>
              <a:buChar char="•"/>
            </a:pPr>
            <a:r>
              <a:rPr lang="en-US" sz="1400" dirty="0">
                <a:solidFill>
                  <a:srgbClr val="384653"/>
                </a:solidFill>
                <a:latin typeface="Montserrat" pitchFamily="34" charset="0"/>
                <a:ea typeface="Montserrat" pitchFamily="34" charset="-122"/>
                <a:cs typeface="Montserrat" pitchFamily="34" charset="-120"/>
              </a:rPr>
              <a:t>Married women age group 26-35 yrs from UP, Maharashtra and Karnataka working in IT, Healthcare and </a:t>
            </a:r>
            <a:r>
              <a:rPr lang="en-US" sz="1400" dirty="0" err="1">
                <a:solidFill>
                  <a:srgbClr val="384653"/>
                </a:solidFill>
                <a:latin typeface="Montserrat" pitchFamily="34" charset="0"/>
                <a:ea typeface="Montserrat" pitchFamily="34" charset="-122"/>
                <a:cs typeface="Montserrat" pitchFamily="34" charset="-120"/>
              </a:rPr>
              <a:t>Aviation#are</a:t>
            </a:r>
            <a:r>
              <a:rPr lang="en-US" sz="1400" dirty="0">
                <a:solidFill>
                  <a:srgbClr val="384653"/>
                </a:solidFill>
                <a:latin typeface="Montserrat" pitchFamily="34" charset="0"/>
                <a:ea typeface="Montserrat" pitchFamily="34" charset="-122"/>
                <a:cs typeface="Montserrat" pitchFamily="34" charset="-120"/>
              </a:rPr>
              <a:t> more like buy products from Food, Clothing and Electronic category.</a:t>
            </a:r>
            <a:endParaRPr lang="en-US" sz="1400" dirty="0"/>
          </a:p>
        </p:txBody>
      </p:sp>
      <p:pic>
        <p:nvPicPr>
          <p:cNvPr id="9" name="Picture 8">
            <a:extLst>
              <a:ext uri="{FF2B5EF4-FFF2-40B4-BE49-F238E27FC236}">
                <a16:creationId xmlns:a16="http://schemas.microsoft.com/office/drawing/2014/main" id="{06E156B4-8BCB-12F8-93AB-EC0A822958B9}"/>
              </a:ext>
            </a:extLst>
          </p:cNvPr>
          <p:cNvPicPr>
            <a:picLocks noChangeAspect="1"/>
          </p:cNvPicPr>
          <p:nvPr/>
        </p:nvPicPr>
        <p:blipFill>
          <a:blip r:embed="rId3"/>
          <a:stretch>
            <a:fillRect/>
          </a:stretch>
        </p:blipFill>
        <p:spPr>
          <a:xfrm>
            <a:off x="3485323" y="1285461"/>
            <a:ext cx="11145078" cy="6944139"/>
          </a:xfrm>
          <a:prstGeom prst="rect">
            <a:avLst/>
          </a:prstGeom>
        </p:spPr>
      </p:pic>
    </p:spTree>
    <p:extLst>
      <p:ext uri="{BB962C8B-B14F-4D97-AF65-F5344CB8AC3E}">
        <p14:creationId xmlns:p14="http://schemas.microsoft.com/office/powerpoint/2010/main" val="131057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27234" y="676989"/>
            <a:ext cx="7689533" cy="888682"/>
          </a:xfrm>
          <a:prstGeom prst="rect">
            <a:avLst/>
          </a:prstGeom>
          <a:noFill/>
          <a:ln/>
        </p:spPr>
        <p:txBody>
          <a:bodyPr wrap="square" lIns="0" tIns="0" rIns="0" bIns="0" rtlCol="0" anchor="t"/>
          <a:lstStyle/>
          <a:p>
            <a:pPr marL="0" indent="0" algn="l">
              <a:lnSpc>
                <a:spcPts val="3450"/>
              </a:lnSpc>
              <a:buNone/>
            </a:pPr>
            <a:r>
              <a:rPr lang="en-US" sz="2750" b="1" dirty="0">
                <a:solidFill>
                  <a:srgbClr val="2E3C4E"/>
                </a:solidFill>
                <a:latin typeface="Barlow Bold" pitchFamily="34" charset="0"/>
                <a:ea typeface="Barlow Bold" pitchFamily="34" charset="-122"/>
                <a:cs typeface="Barlow Bold" pitchFamily="34" charset="-120"/>
              </a:rPr>
              <a:t>Key Insights: Understanding Our Retail Landscape</a:t>
            </a:r>
            <a:endParaRPr lang="en-US" sz="2750" dirty="0"/>
          </a:p>
        </p:txBody>
      </p:sp>
      <p:sp>
        <p:nvSpPr>
          <p:cNvPr id="4" name="Shape 1"/>
          <p:cNvSpPr/>
          <p:nvPr/>
        </p:nvSpPr>
        <p:spPr>
          <a:xfrm>
            <a:off x="727234" y="1768197"/>
            <a:ext cx="7689533" cy="1344811"/>
          </a:xfrm>
          <a:prstGeom prst="roundRect">
            <a:avLst>
              <a:gd name="adj" fmla="val 15066"/>
            </a:avLst>
          </a:prstGeom>
          <a:solidFill>
            <a:srgbClr val="D4E9F7"/>
          </a:solidFill>
          <a:ln w="7620">
            <a:solidFill>
              <a:srgbClr val="BACFDD"/>
            </a:solidFill>
            <a:prstDash val="solid"/>
          </a:ln>
        </p:spPr>
      </p:sp>
      <p:pic>
        <p:nvPicPr>
          <p:cNvPr id="5" name="Image 1" descr="preencoded.png"/>
          <p:cNvPicPr>
            <a:picLocks noChangeAspect="1"/>
          </p:cNvPicPr>
          <p:nvPr/>
        </p:nvPicPr>
        <p:blipFill>
          <a:blip r:embed="rId4"/>
          <a:stretch>
            <a:fillRect/>
          </a:stretch>
        </p:blipFill>
        <p:spPr>
          <a:xfrm>
            <a:off x="869871" y="1910834"/>
            <a:ext cx="405170" cy="405170"/>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313" y="2022158"/>
            <a:ext cx="182285" cy="182285"/>
          </a:xfrm>
          <a:prstGeom prst="rect">
            <a:avLst/>
          </a:prstGeom>
        </p:spPr>
      </p:pic>
      <p:sp>
        <p:nvSpPr>
          <p:cNvPr id="7" name="Text 2"/>
          <p:cNvSpPr/>
          <p:nvPr/>
        </p:nvSpPr>
        <p:spPr>
          <a:xfrm>
            <a:off x="869871" y="2451021"/>
            <a:ext cx="2418874" cy="222171"/>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Geographical Sales Dominance</a:t>
            </a:r>
            <a:endParaRPr lang="en-US" sz="1350" dirty="0"/>
          </a:p>
        </p:txBody>
      </p:sp>
      <p:sp>
        <p:nvSpPr>
          <p:cNvPr id="8" name="Text 3"/>
          <p:cNvSpPr/>
          <p:nvPr/>
        </p:nvSpPr>
        <p:spPr>
          <a:xfrm>
            <a:off x="869871" y="2754154"/>
            <a:ext cx="7404259" cy="216218"/>
          </a:xfrm>
          <a:prstGeom prst="rect">
            <a:avLst/>
          </a:prstGeom>
          <a:noFill/>
          <a:ln/>
        </p:spPr>
        <p:txBody>
          <a:bodyPr wrap="none" lIns="0" tIns="0" rIns="0" bIns="0" rtlCol="0" anchor="t"/>
          <a:lstStyle/>
          <a:p>
            <a:pPr marL="0" indent="0" algn="l">
              <a:lnSpc>
                <a:spcPts val="1700"/>
              </a:lnSpc>
              <a:buNone/>
            </a:pPr>
            <a:r>
              <a:rPr lang="en-US" sz="1050" dirty="0">
                <a:solidFill>
                  <a:srgbClr val="384653"/>
                </a:solidFill>
                <a:latin typeface="Montserrat" pitchFamily="34" charset="0"/>
                <a:ea typeface="Montserrat" pitchFamily="34" charset="-122"/>
                <a:cs typeface="Montserrat" pitchFamily="34" charset="-120"/>
              </a:rPr>
              <a:t>Certain states consistently registered the highest sales figures, indicating strong regional markets.</a:t>
            </a:r>
            <a:endParaRPr lang="en-US" sz="1050" dirty="0"/>
          </a:p>
        </p:txBody>
      </p:sp>
      <p:sp>
        <p:nvSpPr>
          <p:cNvPr id="9" name="Shape 4"/>
          <p:cNvSpPr/>
          <p:nvPr/>
        </p:nvSpPr>
        <p:spPr>
          <a:xfrm>
            <a:off x="727234" y="3248025"/>
            <a:ext cx="7689533" cy="1344811"/>
          </a:xfrm>
          <a:prstGeom prst="roundRect">
            <a:avLst>
              <a:gd name="adj" fmla="val 15066"/>
            </a:avLst>
          </a:prstGeom>
          <a:solidFill>
            <a:srgbClr val="D4E9F7"/>
          </a:solidFill>
          <a:ln w="7620">
            <a:solidFill>
              <a:srgbClr val="BACFDD"/>
            </a:solidFill>
            <a:prstDash val="solid"/>
          </a:ln>
        </p:spPr>
      </p:sp>
      <p:pic>
        <p:nvPicPr>
          <p:cNvPr id="10" name="Image 3" descr="preencoded.png"/>
          <p:cNvPicPr>
            <a:picLocks noChangeAspect="1"/>
          </p:cNvPicPr>
          <p:nvPr/>
        </p:nvPicPr>
        <p:blipFill>
          <a:blip r:embed="rId7"/>
          <a:stretch>
            <a:fillRect/>
          </a:stretch>
        </p:blipFill>
        <p:spPr>
          <a:xfrm>
            <a:off x="869871" y="3390662"/>
            <a:ext cx="405170" cy="405170"/>
          </a:xfrm>
          <a:prstGeom prst="rect">
            <a:avLst/>
          </a:prstGeom>
        </p:spPr>
      </p:pic>
      <p:pic>
        <p:nvPicPr>
          <p:cNvPr id="1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313" y="3501985"/>
            <a:ext cx="182285" cy="182285"/>
          </a:xfrm>
          <a:prstGeom prst="rect">
            <a:avLst/>
          </a:prstGeom>
        </p:spPr>
      </p:pic>
      <p:sp>
        <p:nvSpPr>
          <p:cNvPr id="12" name="Text 5"/>
          <p:cNvSpPr/>
          <p:nvPr/>
        </p:nvSpPr>
        <p:spPr>
          <a:xfrm>
            <a:off x="869871" y="3930848"/>
            <a:ext cx="1785699" cy="222171"/>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Top-Selling Categories</a:t>
            </a:r>
            <a:endParaRPr lang="en-US" sz="1350" dirty="0"/>
          </a:p>
        </p:txBody>
      </p:sp>
      <p:sp>
        <p:nvSpPr>
          <p:cNvPr id="13" name="Text 6"/>
          <p:cNvSpPr/>
          <p:nvPr/>
        </p:nvSpPr>
        <p:spPr>
          <a:xfrm>
            <a:off x="869871" y="4233982"/>
            <a:ext cx="7404259" cy="216218"/>
          </a:xfrm>
          <a:prstGeom prst="rect">
            <a:avLst/>
          </a:prstGeom>
          <a:noFill/>
          <a:ln/>
        </p:spPr>
        <p:txBody>
          <a:bodyPr wrap="none" lIns="0" tIns="0" rIns="0" bIns="0" rtlCol="0" anchor="t"/>
          <a:lstStyle/>
          <a:p>
            <a:pPr marL="0" indent="0" algn="l">
              <a:lnSpc>
                <a:spcPts val="1700"/>
              </a:lnSpc>
              <a:buNone/>
            </a:pPr>
            <a:r>
              <a:rPr lang="en-US" sz="1050" dirty="0">
                <a:solidFill>
                  <a:srgbClr val="384653"/>
                </a:solidFill>
                <a:latin typeface="Montserrat" pitchFamily="34" charset="0"/>
                <a:ea typeface="Montserrat" pitchFamily="34" charset="-122"/>
                <a:cs typeface="Montserrat" pitchFamily="34" charset="-120"/>
              </a:rPr>
              <a:t>Electronics and Furniture emerged as the leading product categories, driving significant revenue.</a:t>
            </a:r>
            <a:endParaRPr lang="en-US" sz="1050" dirty="0"/>
          </a:p>
        </p:txBody>
      </p:sp>
      <p:sp>
        <p:nvSpPr>
          <p:cNvPr id="14" name="Shape 7"/>
          <p:cNvSpPr/>
          <p:nvPr/>
        </p:nvSpPr>
        <p:spPr>
          <a:xfrm>
            <a:off x="727234" y="4727853"/>
            <a:ext cx="7689533" cy="1344811"/>
          </a:xfrm>
          <a:prstGeom prst="roundRect">
            <a:avLst>
              <a:gd name="adj" fmla="val 15066"/>
            </a:avLst>
          </a:prstGeom>
          <a:solidFill>
            <a:srgbClr val="D4E9F7"/>
          </a:solidFill>
          <a:ln w="7620">
            <a:solidFill>
              <a:srgbClr val="BACFDD"/>
            </a:solidFill>
            <a:prstDash val="solid"/>
          </a:ln>
        </p:spPr>
      </p:sp>
      <p:pic>
        <p:nvPicPr>
          <p:cNvPr id="15" name="Image 5" descr="preencoded.png"/>
          <p:cNvPicPr>
            <a:picLocks noChangeAspect="1"/>
          </p:cNvPicPr>
          <p:nvPr/>
        </p:nvPicPr>
        <p:blipFill>
          <a:blip r:embed="rId10"/>
          <a:stretch>
            <a:fillRect/>
          </a:stretch>
        </p:blipFill>
        <p:spPr>
          <a:xfrm>
            <a:off x="869871" y="4870490"/>
            <a:ext cx="405170" cy="405170"/>
          </a:xfrm>
          <a:prstGeom prst="rect">
            <a:avLst/>
          </a:prstGeom>
        </p:spPr>
      </p:pic>
      <p:pic>
        <p:nvPicPr>
          <p:cNvPr id="16"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1313" y="4981813"/>
            <a:ext cx="182285" cy="182285"/>
          </a:xfrm>
          <a:prstGeom prst="rect">
            <a:avLst/>
          </a:prstGeom>
        </p:spPr>
      </p:pic>
      <p:sp>
        <p:nvSpPr>
          <p:cNvPr id="17" name="Text 8"/>
          <p:cNvSpPr/>
          <p:nvPr/>
        </p:nvSpPr>
        <p:spPr>
          <a:xfrm>
            <a:off x="869871" y="5410676"/>
            <a:ext cx="1777246" cy="222171"/>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Customer Age Profile</a:t>
            </a:r>
            <a:endParaRPr lang="en-US" sz="1350" dirty="0"/>
          </a:p>
        </p:txBody>
      </p:sp>
      <p:sp>
        <p:nvSpPr>
          <p:cNvPr id="18" name="Text 9"/>
          <p:cNvSpPr/>
          <p:nvPr/>
        </p:nvSpPr>
        <p:spPr>
          <a:xfrm>
            <a:off x="869871" y="5713809"/>
            <a:ext cx="7404259" cy="216218"/>
          </a:xfrm>
          <a:prstGeom prst="rect">
            <a:avLst/>
          </a:prstGeom>
          <a:noFill/>
          <a:ln/>
        </p:spPr>
        <p:txBody>
          <a:bodyPr wrap="none" lIns="0" tIns="0" rIns="0" bIns="0" rtlCol="0" anchor="t"/>
          <a:lstStyle/>
          <a:p>
            <a:pPr marL="0" indent="0" algn="l">
              <a:lnSpc>
                <a:spcPts val="1700"/>
              </a:lnSpc>
              <a:buNone/>
            </a:pPr>
            <a:r>
              <a:rPr lang="en-US" sz="1050" dirty="0">
                <a:solidFill>
                  <a:srgbClr val="384653"/>
                </a:solidFill>
                <a:latin typeface="Montserrat" pitchFamily="34" charset="0"/>
                <a:ea typeface="Montserrat" pitchFamily="34" charset="-122"/>
                <a:cs typeface="Montserrat" pitchFamily="34" charset="-120"/>
              </a:rPr>
              <a:t>The most active customer segment falls within the 25-40 years age bracket, a key demographic for targeting.</a:t>
            </a:r>
            <a:endParaRPr lang="en-US" sz="1050" dirty="0"/>
          </a:p>
        </p:txBody>
      </p:sp>
      <p:sp>
        <p:nvSpPr>
          <p:cNvPr id="19" name="Shape 10"/>
          <p:cNvSpPr/>
          <p:nvPr/>
        </p:nvSpPr>
        <p:spPr>
          <a:xfrm>
            <a:off x="727234" y="6207681"/>
            <a:ext cx="7689533" cy="1344811"/>
          </a:xfrm>
          <a:prstGeom prst="roundRect">
            <a:avLst>
              <a:gd name="adj" fmla="val 15066"/>
            </a:avLst>
          </a:prstGeom>
          <a:solidFill>
            <a:srgbClr val="D4E9F7"/>
          </a:solidFill>
          <a:ln w="7620">
            <a:solidFill>
              <a:srgbClr val="BACFDD"/>
            </a:solidFill>
            <a:prstDash val="solid"/>
          </a:ln>
        </p:spPr>
      </p:sp>
      <p:pic>
        <p:nvPicPr>
          <p:cNvPr id="20" name="Image 7" descr="preencoded.png"/>
          <p:cNvPicPr>
            <a:picLocks noChangeAspect="1"/>
          </p:cNvPicPr>
          <p:nvPr/>
        </p:nvPicPr>
        <p:blipFill>
          <a:blip r:embed="rId13"/>
          <a:stretch>
            <a:fillRect/>
          </a:stretch>
        </p:blipFill>
        <p:spPr>
          <a:xfrm>
            <a:off x="869871" y="6350317"/>
            <a:ext cx="405170" cy="405170"/>
          </a:xfrm>
          <a:prstGeom prst="rect">
            <a:avLst/>
          </a:prstGeom>
        </p:spPr>
      </p:pic>
      <p:pic>
        <p:nvPicPr>
          <p:cNvPr id="21" name="Image 8"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13" y="6461641"/>
            <a:ext cx="182285" cy="182285"/>
          </a:xfrm>
          <a:prstGeom prst="rect">
            <a:avLst/>
          </a:prstGeom>
        </p:spPr>
      </p:pic>
      <p:sp>
        <p:nvSpPr>
          <p:cNvPr id="22" name="Text 11"/>
          <p:cNvSpPr/>
          <p:nvPr/>
        </p:nvSpPr>
        <p:spPr>
          <a:xfrm>
            <a:off x="869871" y="6890504"/>
            <a:ext cx="2771418" cy="222171"/>
          </a:xfrm>
          <a:prstGeom prst="rect">
            <a:avLst/>
          </a:prstGeom>
          <a:noFill/>
          <a:ln/>
        </p:spPr>
        <p:txBody>
          <a:bodyPr wrap="none" lIns="0" tIns="0" rIns="0" bIns="0" rtlCol="0" anchor="t"/>
          <a:lstStyle/>
          <a:p>
            <a:pPr marL="0" indent="0" algn="l">
              <a:lnSpc>
                <a:spcPts val="1700"/>
              </a:lnSpc>
              <a:buNone/>
            </a:pPr>
            <a:r>
              <a:rPr lang="en-US" sz="1350" b="1" dirty="0">
                <a:solidFill>
                  <a:srgbClr val="384653"/>
                </a:solidFill>
                <a:latin typeface="Barlow Bold" pitchFamily="34" charset="0"/>
                <a:ea typeface="Barlow Bold" pitchFamily="34" charset="-122"/>
                <a:cs typeface="Barlow Bold" pitchFamily="34" charset="-120"/>
              </a:rPr>
              <a:t>Gender-Based Purchase Frequency</a:t>
            </a:r>
            <a:endParaRPr lang="en-US" sz="1350" dirty="0"/>
          </a:p>
        </p:txBody>
      </p:sp>
      <p:sp>
        <p:nvSpPr>
          <p:cNvPr id="23" name="Text 12"/>
          <p:cNvSpPr/>
          <p:nvPr/>
        </p:nvSpPr>
        <p:spPr>
          <a:xfrm>
            <a:off x="869871" y="7193637"/>
            <a:ext cx="7404259" cy="216218"/>
          </a:xfrm>
          <a:prstGeom prst="rect">
            <a:avLst/>
          </a:prstGeom>
          <a:noFill/>
          <a:ln/>
        </p:spPr>
        <p:txBody>
          <a:bodyPr wrap="none" lIns="0" tIns="0" rIns="0" bIns="0" rtlCol="0" anchor="t"/>
          <a:lstStyle/>
          <a:p>
            <a:pPr marL="0" indent="0" algn="l">
              <a:lnSpc>
                <a:spcPts val="1700"/>
              </a:lnSpc>
              <a:buNone/>
            </a:pPr>
            <a:r>
              <a:rPr lang="en-US" sz="1050" dirty="0">
                <a:solidFill>
                  <a:srgbClr val="384653"/>
                </a:solidFill>
                <a:latin typeface="Montserrat" pitchFamily="34" charset="0"/>
                <a:ea typeface="Montserrat" pitchFamily="34" charset="-122"/>
                <a:cs typeface="Montserrat" pitchFamily="34" charset="-120"/>
              </a:rPr>
              <a:t>Male customers exhibited a slightly higher purchase frequency compared to other demographics.</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8" name="Shape 5"/>
          <p:cNvSpPr/>
          <p:nvPr/>
        </p:nvSpPr>
        <p:spPr>
          <a:xfrm>
            <a:off x="1851065" y="3708083"/>
            <a:ext cx="4371142" cy="1612702"/>
          </a:xfrm>
          <a:prstGeom prst="roundRect">
            <a:avLst>
              <a:gd name="adj" fmla="val 20152"/>
            </a:avLst>
          </a:prstGeom>
          <a:solidFill>
            <a:srgbClr val="D4E9F7"/>
          </a:solidFill>
          <a:ln w="7620">
            <a:solidFill>
              <a:srgbClr val="BACFDD"/>
            </a:solidFill>
            <a:prstDash val="solid"/>
          </a:ln>
        </p:spPr>
      </p:sp>
      <p:sp>
        <p:nvSpPr>
          <p:cNvPr id="2" name="Text 0"/>
          <p:cNvSpPr/>
          <p:nvPr/>
        </p:nvSpPr>
        <p:spPr>
          <a:xfrm>
            <a:off x="758309" y="841177"/>
            <a:ext cx="9497377"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Translating Data into Business Impact</a:t>
            </a:r>
            <a:endParaRPr lang="en-US" sz="4450" dirty="0"/>
          </a:p>
        </p:txBody>
      </p:sp>
      <p:sp>
        <p:nvSpPr>
          <p:cNvPr id="3" name="Shape 1"/>
          <p:cNvSpPr/>
          <p:nvPr/>
        </p:nvSpPr>
        <p:spPr>
          <a:xfrm>
            <a:off x="2943820" y="1987153"/>
            <a:ext cx="2185511" cy="1612702"/>
          </a:xfrm>
          <a:prstGeom prst="roundRect">
            <a:avLst>
              <a:gd name="adj" fmla="val 20152"/>
            </a:avLst>
          </a:prstGeom>
          <a:solidFill>
            <a:srgbClr val="D4E9F7"/>
          </a:solidFill>
          <a:ln w="7620">
            <a:solidFill>
              <a:srgbClr val="BACFDD"/>
            </a:solidFill>
            <a:prstDash val="solid"/>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4234" y="2641044"/>
            <a:ext cx="304681" cy="304681"/>
          </a:xfrm>
          <a:prstGeom prst="rect">
            <a:avLst/>
          </a:prstGeom>
        </p:spPr>
      </p:pic>
      <p:sp>
        <p:nvSpPr>
          <p:cNvPr id="5" name="Text 2"/>
          <p:cNvSpPr/>
          <p:nvPr/>
        </p:nvSpPr>
        <p:spPr>
          <a:xfrm>
            <a:off x="5345906" y="2203728"/>
            <a:ext cx="3846909"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Optimized Customer Targeting</a:t>
            </a:r>
            <a:endParaRPr lang="en-US" sz="2200" dirty="0"/>
          </a:p>
        </p:txBody>
      </p:sp>
      <p:sp>
        <p:nvSpPr>
          <p:cNvPr id="6" name="Text 3"/>
          <p:cNvSpPr/>
          <p:nvPr/>
        </p:nvSpPr>
        <p:spPr>
          <a:xfrm>
            <a:off x="5345906" y="2689860"/>
            <a:ext cx="8309610"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Identified potential customers based on location, occupation, and gender, enabling more effective marketing campaigns.</a:t>
            </a:r>
            <a:endParaRPr lang="en-US" sz="1700" dirty="0"/>
          </a:p>
        </p:txBody>
      </p:sp>
      <p:sp>
        <p:nvSpPr>
          <p:cNvPr id="7" name="Shape 4"/>
          <p:cNvSpPr/>
          <p:nvPr/>
        </p:nvSpPr>
        <p:spPr>
          <a:xfrm>
            <a:off x="3052048" y="3584615"/>
            <a:ext cx="10711815" cy="15240"/>
          </a:xfrm>
          <a:prstGeom prst="roundRect">
            <a:avLst>
              <a:gd name="adj" fmla="val 2132502"/>
            </a:avLst>
          </a:prstGeom>
          <a:solidFill>
            <a:srgbClr val="BACFDD"/>
          </a:solidFill>
          <a:ln/>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4414" y="4361974"/>
            <a:ext cx="304681" cy="304681"/>
          </a:xfrm>
          <a:prstGeom prst="rect">
            <a:avLst/>
          </a:prstGeom>
        </p:spPr>
      </p:pic>
      <p:sp>
        <p:nvSpPr>
          <p:cNvPr id="10" name="Text 6"/>
          <p:cNvSpPr/>
          <p:nvPr/>
        </p:nvSpPr>
        <p:spPr>
          <a:xfrm>
            <a:off x="6438781" y="3924657"/>
            <a:ext cx="3651052"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Enhanced Inventory Planning</a:t>
            </a:r>
            <a:endParaRPr lang="en-US" sz="2200" dirty="0"/>
          </a:p>
        </p:txBody>
      </p:sp>
      <p:sp>
        <p:nvSpPr>
          <p:cNvPr id="11" name="Text 7"/>
          <p:cNvSpPr/>
          <p:nvPr/>
        </p:nvSpPr>
        <p:spPr>
          <a:xfrm>
            <a:off x="6438781" y="4410789"/>
            <a:ext cx="7216735"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Informed inventory decisions by highlighting high-demand products and categories, reducing stockouts and excess.</a:t>
            </a:r>
            <a:endParaRPr lang="en-US" sz="1700" dirty="0"/>
          </a:p>
        </p:txBody>
      </p:sp>
      <p:sp>
        <p:nvSpPr>
          <p:cNvPr id="12" name="Shape 8"/>
          <p:cNvSpPr/>
          <p:nvPr/>
        </p:nvSpPr>
        <p:spPr>
          <a:xfrm>
            <a:off x="5237678" y="5305544"/>
            <a:ext cx="8526185" cy="15240"/>
          </a:xfrm>
          <a:prstGeom prst="roundRect">
            <a:avLst>
              <a:gd name="adj" fmla="val 2132502"/>
            </a:avLst>
          </a:prstGeom>
          <a:solidFill>
            <a:srgbClr val="BACFDD"/>
          </a:solidFill>
          <a:ln/>
        </p:spPr>
      </p:sp>
      <p:sp>
        <p:nvSpPr>
          <p:cNvPr id="13" name="Shape 9"/>
          <p:cNvSpPr/>
          <p:nvPr/>
        </p:nvSpPr>
        <p:spPr>
          <a:xfrm>
            <a:off x="758309" y="5429012"/>
            <a:ext cx="6556891" cy="1959412"/>
          </a:xfrm>
          <a:prstGeom prst="roundRect">
            <a:avLst>
              <a:gd name="adj" fmla="val 16586"/>
            </a:avLst>
          </a:prstGeom>
          <a:solidFill>
            <a:srgbClr val="D4E9F7"/>
          </a:solidFill>
          <a:ln w="7620">
            <a:solidFill>
              <a:srgbClr val="BACFDD"/>
            </a:solidFill>
            <a:prstDash val="solid"/>
          </a:ln>
        </p:spPr>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4414" y="6256258"/>
            <a:ext cx="304681" cy="304681"/>
          </a:xfrm>
          <a:prstGeom prst="rect">
            <a:avLst/>
          </a:prstGeom>
        </p:spPr>
      </p:pic>
      <p:sp>
        <p:nvSpPr>
          <p:cNvPr id="15" name="Text 10"/>
          <p:cNvSpPr/>
          <p:nvPr/>
        </p:nvSpPr>
        <p:spPr>
          <a:xfrm>
            <a:off x="7531775" y="5645587"/>
            <a:ext cx="3490317"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Improved Sales Forecasting</a:t>
            </a:r>
            <a:endParaRPr lang="en-US" sz="2200" dirty="0"/>
          </a:p>
        </p:txBody>
      </p:sp>
      <p:sp>
        <p:nvSpPr>
          <p:cNvPr id="16" name="Text 11"/>
          <p:cNvSpPr/>
          <p:nvPr/>
        </p:nvSpPr>
        <p:spPr>
          <a:xfrm>
            <a:off x="7531775" y="6131719"/>
            <a:ext cx="612374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Leveraged historical data and trends to produce more accurate sales forecasts, supporting strategic financial planning.</a:t>
            </a:r>
            <a:endParaRPr lang="en-US" sz="1700" dirty="0"/>
          </a:p>
        </p:txBody>
      </p:sp>
      <p:sp>
        <p:nvSpPr>
          <p:cNvPr id="17" name="Rectangle 16">
            <a:extLst>
              <a:ext uri="{FF2B5EF4-FFF2-40B4-BE49-F238E27FC236}">
                <a16:creationId xmlns:a16="http://schemas.microsoft.com/office/drawing/2014/main" id="{D900B84C-CCB4-DBDF-A116-7D7F3668A068}"/>
              </a:ext>
            </a:extLst>
          </p:cNvPr>
          <p:cNvSpPr/>
          <p:nvPr/>
        </p:nvSpPr>
        <p:spPr>
          <a:xfrm>
            <a:off x="12669078" y="7650600"/>
            <a:ext cx="1961322" cy="5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682704"/>
            <a:ext cx="7627382" cy="1140143"/>
          </a:xfrm>
          <a:prstGeom prst="rect">
            <a:avLst/>
          </a:prstGeom>
          <a:noFill/>
          <a:ln/>
        </p:spPr>
        <p:txBody>
          <a:bodyPr wrap="square" lIns="0" tIns="0" rIns="0" bIns="0" rtlCol="0" anchor="t"/>
          <a:lstStyle/>
          <a:p>
            <a:pPr marL="0" indent="0" algn="l">
              <a:lnSpc>
                <a:spcPts val="4450"/>
              </a:lnSpc>
              <a:buNone/>
            </a:pPr>
            <a:r>
              <a:rPr lang="en-US" sz="3550" b="1" dirty="0">
                <a:solidFill>
                  <a:srgbClr val="2E3C4E"/>
                </a:solidFill>
                <a:latin typeface="Barlow Bold" pitchFamily="34" charset="0"/>
                <a:ea typeface="Barlow Bold" pitchFamily="34" charset="-122"/>
                <a:cs typeface="Barlow Bold" pitchFamily="34" charset="-120"/>
              </a:rPr>
              <a:t>Project Learnings: Key Takeaways from the Journey</a:t>
            </a:r>
            <a:endParaRPr lang="en-US" sz="3550" dirty="0"/>
          </a:p>
        </p:txBody>
      </p:sp>
      <p:sp>
        <p:nvSpPr>
          <p:cNvPr id="4" name="Shape 1"/>
          <p:cNvSpPr/>
          <p:nvPr/>
        </p:nvSpPr>
        <p:spPr>
          <a:xfrm>
            <a:off x="6244709" y="2082760"/>
            <a:ext cx="7627382" cy="1305401"/>
          </a:xfrm>
          <a:prstGeom prst="roundRect">
            <a:avLst>
              <a:gd name="adj" fmla="val 31867"/>
            </a:avLst>
          </a:prstGeom>
          <a:solidFill>
            <a:srgbClr val="D4E9F7"/>
          </a:solidFill>
          <a:ln w="7620">
            <a:solidFill>
              <a:srgbClr val="BACFDD"/>
            </a:solidFill>
            <a:prstDash val="solid"/>
          </a:ln>
        </p:spPr>
      </p:sp>
      <p:sp>
        <p:nvSpPr>
          <p:cNvPr id="5" name="Text 2"/>
          <p:cNvSpPr/>
          <p:nvPr/>
        </p:nvSpPr>
        <p:spPr>
          <a:xfrm>
            <a:off x="6425565" y="2263616"/>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Data Cleaning Mastery</a:t>
            </a:r>
            <a:endParaRPr lang="en-US" sz="1750" dirty="0"/>
          </a:p>
        </p:txBody>
      </p:sp>
      <p:sp>
        <p:nvSpPr>
          <p:cNvPr id="6" name="Text 3"/>
          <p:cNvSpPr/>
          <p:nvPr/>
        </p:nvSpPr>
        <p:spPr>
          <a:xfrm>
            <a:off x="6425565" y="2652713"/>
            <a:ext cx="7265670" cy="554593"/>
          </a:xfrm>
          <a:prstGeom prst="rect">
            <a:avLst/>
          </a:prstGeom>
          <a:noFill/>
          <a:ln/>
        </p:spPr>
        <p:txBody>
          <a:bodyPr wrap="squar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Gained proficiency in cleaning and manipulating messy datasets for reliable analysis.</a:t>
            </a:r>
            <a:endParaRPr lang="en-US" sz="1350" dirty="0"/>
          </a:p>
        </p:txBody>
      </p:sp>
      <p:sp>
        <p:nvSpPr>
          <p:cNvPr id="7" name="Shape 4"/>
          <p:cNvSpPr/>
          <p:nvPr/>
        </p:nvSpPr>
        <p:spPr>
          <a:xfrm>
            <a:off x="6244709" y="3561398"/>
            <a:ext cx="7627382" cy="1028105"/>
          </a:xfrm>
          <a:prstGeom prst="roundRect">
            <a:avLst>
              <a:gd name="adj" fmla="val 40462"/>
            </a:avLst>
          </a:prstGeom>
          <a:solidFill>
            <a:srgbClr val="D4E9F7"/>
          </a:solidFill>
          <a:ln w="7620">
            <a:solidFill>
              <a:srgbClr val="BACFDD"/>
            </a:solidFill>
            <a:prstDash val="solid"/>
          </a:ln>
        </p:spPr>
      </p:sp>
      <p:sp>
        <p:nvSpPr>
          <p:cNvPr id="8" name="Text 5"/>
          <p:cNvSpPr/>
          <p:nvPr/>
        </p:nvSpPr>
        <p:spPr>
          <a:xfrm>
            <a:off x="6425565" y="3742253"/>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EDA Expertise</a:t>
            </a:r>
            <a:endParaRPr lang="en-US" sz="1750" dirty="0"/>
          </a:p>
        </p:txBody>
      </p:sp>
      <p:sp>
        <p:nvSpPr>
          <p:cNvPr id="9" name="Text 6"/>
          <p:cNvSpPr/>
          <p:nvPr/>
        </p:nvSpPr>
        <p:spPr>
          <a:xfrm>
            <a:off x="6425565" y="4131350"/>
            <a:ext cx="726567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Honed skills in exploratory data analysis using Pandas, Matplotlib, and Seaborn.</a:t>
            </a:r>
            <a:endParaRPr lang="en-US" sz="1350" dirty="0"/>
          </a:p>
        </p:txBody>
      </p:sp>
      <p:sp>
        <p:nvSpPr>
          <p:cNvPr id="10" name="Shape 7"/>
          <p:cNvSpPr/>
          <p:nvPr/>
        </p:nvSpPr>
        <p:spPr>
          <a:xfrm>
            <a:off x="6244709" y="4762738"/>
            <a:ext cx="7627382" cy="1305401"/>
          </a:xfrm>
          <a:prstGeom prst="roundRect">
            <a:avLst>
              <a:gd name="adj" fmla="val 31867"/>
            </a:avLst>
          </a:prstGeom>
          <a:solidFill>
            <a:srgbClr val="D4E9F7"/>
          </a:solidFill>
          <a:ln w="7620">
            <a:solidFill>
              <a:srgbClr val="BACFDD"/>
            </a:solidFill>
            <a:prstDash val="solid"/>
          </a:ln>
        </p:spPr>
      </p:sp>
      <p:sp>
        <p:nvSpPr>
          <p:cNvPr id="11" name="Text 8"/>
          <p:cNvSpPr/>
          <p:nvPr/>
        </p:nvSpPr>
        <p:spPr>
          <a:xfrm>
            <a:off x="6425565" y="4943594"/>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Actionable Insights</a:t>
            </a:r>
            <a:endParaRPr lang="en-US" sz="1750" dirty="0"/>
          </a:p>
        </p:txBody>
      </p:sp>
      <p:sp>
        <p:nvSpPr>
          <p:cNvPr id="12" name="Text 9"/>
          <p:cNvSpPr/>
          <p:nvPr/>
        </p:nvSpPr>
        <p:spPr>
          <a:xfrm>
            <a:off x="6425565" y="5332690"/>
            <a:ext cx="7265670" cy="554593"/>
          </a:xfrm>
          <a:prstGeom prst="rect">
            <a:avLst/>
          </a:prstGeom>
          <a:noFill/>
          <a:ln/>
        </p:spPr>
        <p:txBody>
          <a:bodyPr wrap="squar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Developed the ability to translate complex data into clear, actionable business recommendations.</a:t>
            </a:r>
            <a:endParaRPr lang="en-US" sz="1350" dirty="0"/>
          </a:p>
        </p:txBody>
      </p:sp>
      <p:sp>
        <p:nvSpPr>
          <p:cNvPr id="13" name="Shape 10"/>
          <p:cNvSpPr/>
          <p:nvPr/>
        </p:nvSpPr>
        <p:spPr>
          <a:xfrm>
            <a:off x="6244709" y="6241375"/>
            <a:ext cx="7627382" cy="1305401"/>
          </a:xfrm>
          <a:prstGeom prst="roundRect">
            <a:avLst>
              <a:gd name="adj" fmla="val 31867"/>
            </a:avLst>
          </a:prstGeom>
          <a:solidFill>
            <a:srgbClr val="D4E9F7"/>
          </a:solidFill>
          <a:ln w="7620">
            <a:solidFill>
              <a:srgbClr val="BACFDD"/>
            </a:solidFill>
            <a:prstDash val="solid"/>
          </a:ln>
        </p:spPr>
      </p:sp>
      <p:sp>
        <p:nvSpPr>
          <p:cNvPr id="14" name="Text 11"/>
          <p:cNvSpPr/>
          <p:nvPr/>
        </p:nvSpPr>
        <p:spPr>
          <a:xfrm>
            <a:off x="6425565" y="6422231"/>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Visual Storytelling</a:t>
            </a:r>
            <a:endParaRPr lang="en-US" sz="1750" dirty="0"/>
          </a:p>
        </p:txBody>
      </p:sp>
      <p:sp>
        <p:nvSpPr>
          <p:cNvPr id="15" name="Text 12"/>
          <p:cNvSpPr/>
          <p:nvPr/>
        </p:nvSpPr>
        <p:spPr>
          <a:xfrm>
            <a:off x="6425565" y="6811328"/>
            <a:ext cx="7265670" cy="554593"/>
          </a:xfrm>
          <a:prstGeom prst="rect">
            <a:avLst/>
          </a:prstGeom>
          <a:noFill/>
          <a:ln/>
        </p:spPr>
        <p:txBody>
          <a:bodyPr wrap="squar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Enhanced capabilities in presenting data through compelling and easy-to-understand visualizations.</a:t>
            </a:r>
            <a:endParaRPr lang="en-US" sz="1350" dirty="0"/>
          </a:p>
        </p:txBody>
      </p:sp>
      <p:sp>
        <p:nvSpPr>
          <p:cNvPr id="16" name="Rectangle 15">
            <a:extLst>
              <a:ext uri="{FF2B5EF4-FFF2-40B4-BE49-F238E27FC236}">
                <a16:creationId xmlns:a16="http://schemas.microsoft.com/office/drawing/2014/main" id="{308F6FF6-6EAA-8BBB-0142-C6F09DB0648F}"/>
              </a:ext>
            </a:extLst>
          </p:cNvPr>
          <p:cNvSpPr/>
          <p:nvPr/>
        </p:nvSpPr>
        <p:spPr>
          <a:xfrm>
            <a:off x="12669078" y="7650600"/>
            <a:ext cx="1961322" cy="5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858679"/>
            <a:ext cx="7627382" cy="1282779"/>
          </a:xfrm>
          <a:prstGeom prst="rect">
            <a:avLst/>
          </a:prstGeom>
          <a:noFill/>
          <a:ln/>
        </p:spPr>
        <p:txBody>
          <a:bodyPr wrap="square" lIns="0" tIns="0" rIns="0" bIns="0" rtlCol="0" anchor="t"/>
          <a:lstStyle/>
          <a:p>
            <a:pPr marL="0" indent="0" algn="l">
              <a:lnSpc>
                <a:spcPts val="5050"/>
              </a:lnSpc>
              <a:buNone/>
            </a:pPr>
            <a:r>
              <a:rPr lang="en-US" sz="4000" b="1" dirty="0">
                <a:solidFill>
                  <a:srgbClr val="2E3C4E"/>
                </a:solidFill>
                <a:latin typeface="Barlow Bold" pitchFamily="34" charset="0"/>
                <a:ea typeface="Barlow Bold" pitchFamily="34" charset="-122"/>
                <a:cs typeface="Barlow Bold" pitchFamily="34" charset="-120"/>
              </a:rPr>
              <a:t>Challenges &amp; Solutions: Navigating the Data Landscape</a:t>
            </a:r>
            <a:endParaRPr lang="en-US" sz="4000" dirty="0"/>
          </a:p>
        </p:txBody>
      </p:sp>
      <p:sp>
        <p:nvSpPr>
          <p:cNvPr id="4" name="Shape 1"/>
          <p:cNvSpPr/>
          <p:nvPr/>
        </p:nvSpPr>
        <p:spPr>
          <a:xfrm>
            <a:off x="6244709" y="2726293"/>
            <a:ext cx="3716179" cy="2390537"/>
          </a:xfrm>
          <a:prstGeom prst="roundRect">
            <a:avLst>
              <a:gd name="adj" fmla="val 4590"/>
            </a:avLst>
          </a:prstGeom>
          <a:solidFill>
            <a:srgbClr val="FFFFFF"/>
          </a:solidFill>
          <a:ln/>
        </p:spPr>
      </p:sp>
      <p:pic>
        <p:nvPicPr>
          <p:cNvPr id="5" name="Image 1" descr="preencoded.png"/>
          <p:cNvPicPr>
            <a:picLocks noChangeAspect="1"/>
          </p:cNvPicPr>
          <p:nvPr/>
        </p:nvPicPr>
        <p:blipFill>
          <a:blip r:embed="rId4"/>
          <a:stretch>
            <a:fillRect/>
          </a:stretch>
        </p:blipFill>
        <p:spPr>
          <a:xfrm>
            <a:off x="6244709" y="2703433"/>
            <a:ext cx="3716179" cy="91440"/>
          </a:xfrm>
          <a:prstGeom prst="rect">
            <a:avLst/>
          </a:prstGeom>
        </p:spPr>
      </p:pic>
      <p:pic>
        <p:nvPicPr>
          <p:cNvPr id="6" name="Image 2" descr="preencoded.png"/>
          <p:cNvPicPr>
            <a:picLocks noChangeAspect="1"/>
          </p:cNvPicPr>
          <p:nvPr/>
        </p:nvPicPr>
        <p:blipFill>
          <a:blip r:embed="rId5"/>
          <a:stretch>
            <a:fillRect/>
          </a:stretch>
        </p:blipFill>
        <p:spPr>
          <a:xfrm>
            <a:off x="7810321" y="2433876"/>
            <a:ext cx="584954" cy="584954"/>
          </a:xfrm>
          <a:prstGeom prst="rect">
            <a:avLst/>
          </a:prstGeom>
        </p:spPr>
      </p:pic>
      <p:pic>
        <p:nvPicPr>
          <p:cNvPr id="7"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85820" y="2609255"/>
            <a:ext cx="233958" cy="233958"/>
          </a:xfrm>
          <a:prstGeom prst="rect">
            <a:avLst/>
          </a:prstGeom>
        </p:spPr>
      </p:pic>
      <p:sp>
        <p:nvSpPr>
          <p:cNvPr id="8" name="Text 2"/>
          <p:cNvSpPr/>
          <p:nvPr/>
        </p:nvSpPr>
        <p:spPr>
          <a:xfrm>
            <a:off x="6462474" y="3213735"/>
            <a:ext cx="3133011" cy="320635"/>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Barlow Bold" pitchFamily="34" charset="0"/>
                <a:ea typeface="Barlow Bold" pitchFamily="34" charset="-122"/>
                <a:cs typeface="Barlow Bold" pitchFamily="34" charset="-120"/>
              </a:rPr>
              <a:t>Missing &amp; Inconsistent Data</a:t>
            </a:r>
            <a:endParaRPr lang="en-US" sz="2000" dirty="0"/>
          </a:p>
        </p:txBody>
      </p:sp>
      <p:sp>
        <p:nvSpPr>
          <p:cNvPr id="9" name="Text 3"/>
          <p:cNvSpPr/>
          <p:nvPr/>
        </p:nvSpPr>
        <p:spPr>
          <a:xfrm>
            <a:off x="6462474" y="3651290"/>
            <a:ext cx="3280648" cy="1247775"/>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Addressed data quality issues by leveraging powerful Pandas functions for imputation and standardization.</a:t>
            </a:r>
            <a:endParaRPr lang="en-US" sz="1500" dirty="0"/>
          </a:p>
        </p:txBody>
      </p:sp>
      <p:sp>
        <p:nvSpPr>
          <p:cNvPr id="10" name="Shape 4"/>
          <p:cNvSpPr/>
          <p:nvPr/>
        </p:nvSpPr>
        <p:spPr>
          <a:xfrm>
            <a:off x="10155793" y="2726293"/>
            <a:ext cx="3716298" cy="2390537"/>
          </a:xfrm>
          <a:prstGeom prst="roundRect">
            <a:avLst>
              <a:gd name="adj" fmla="val 4590"/>
            </a:avLst>
          </a:prstGeom>
          <a:solidFill>
            <a:srgbClr val="FFFFFF"/>
          </a:solidFill>
          <a:ln/>
        </p:spPr>
      </p:sp>
      <p:pic>
        <p:nvPicPr>
          <p:cNvPr id="11" name="Image 4" descr="preencoded.png"/>
          <p:cNvPicPr>
            <a:picLocks noChangeAspect="1"/>
          </p:cNvPicPr>
          <p:nvPr/>
        </p:nvPicPr>
        <p:blipFill>
          <a:blip r:embed="rId4"/>
          <a:stretch>
            <a:fillRect/>
          </a:stretch>
        </p:blipFill>
        <p:spPr>
          <a:xfrm>
            <a:off x="10155793" y="2703433"/>
            <a:ext cx="3716298" cy="91440"/>
          </a:xfrm>
          <a:prstGeom prst="rect">
            <a:avLst/>
          </a:prstGeom>
        </p:spPr>
      </p:pic>
      <p:pic>
        <p:nvPicPr>
          <p:cNvPr id="12" name="Image 5" descr="preencoded.png"/>
          <p:cNvPicPr>
            <a:picLocks noChangeAspect="1"/>
          </p:cNvPicPr>
          <p:nvPr/>
        </p:nvPicPr>
        <p:blipFill>
          <a:blip r:embed="rId5"/>
          <a:stretch>
            <a:fillRect/>
          </a:stretch>
        </p:blipFill>
        <p:spPr>
          <a:xfrm>
            <a:off x="11721405" y="2433876"/>
            <a:ext cx="584954" cy="584954"/>
          </a:xfrm>
          <a:prstGeom prst="rect">
            <a:avLst/>
          </a:prstGeom>
        </p:spPr>
      </p:pic>
      <p:pic>
        <p:nvPicPr>
          <p:cNvPr id="13" name="Image 6"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96904" y="2609255"/>
            <a:ext cx="233958" cy="233958"/>
          </a:xfrm>
          <a:prstGeom prst="rect">
            <a:avLst/>
          </a:prstGeom>
        </p:spPr>
      </p:pic>
      <p:sp>
        <p:nvSpPr>
          <p:cNvPr id="14" name="Text 5"/>
          <p:cNvSpPr/>
          <p:nvPr/>
        </p:nvSpPr>
        <p:spPr>
          <a:xfrm>
            <a:off x="10373558" y="3213735"/>
            <a:ext cx="2626162" cy="320635"/>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Barlow Bold" pitchFamily="34" charset="0"/>
                <a:ea typeface="Barlow Bold" pitchFamily="34" charset="-122"/>
                <a:cs typeface="Barlow Bold" pitchFamily="34" charset="-120"/>
              </a:rPr>
              <a:t>Complex Visualizations</a:t>
            </a:r>
            <a:endParaRPr lang="en-US" sz="2000" dirty="0"/>
          </a:p>
        </p:txBody>
      </p:sp>
      <p:sp>
        <p:nvSpPr>
          <p:cNvPr id="15" name="Text 6"/>
          <p:cNvSpPr/>
          <p:nvPr/>
        </p:nvSpPr>
        <p:spPr>
          <a:xfrm>
            <a:off x="10373558" y="3651290"/>
            <a:ext cx="3280767" cy="1247775"/>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Simplified intricate data relationships using Seaborn's advanced plotting capabilities for enhanced clarity.</a:t>
            </a:r>
            <a:endParaRPr lang="en-US" sz="1500" dirty="0"/>
          </a:p>
        </p:txBody>
      </p:sp>
      <p:sp>
        <p:nvSpPr>
          <p:cNvPr id="16" name="Shape 7"/>
          <p:cNvSpPr/>
          <p:nvPr/>
        </p:nvSpPr>
        <p:spPr>
          <a:xfrm>
            <a:off x="6244709" y="5604153"/>
            <a:ext cx="7627382" cy="1766649"/>
          </a:xfrm>
          <a:prstGeom prst="roundRect">
            <a:avLst>
              <a:gd name="adj" fmla="val 6211"/>
            </a:avLst>
          </a:prstGeom>
          <a:solidFill>
            <a:srgbClr val="FFFFFF"/>
          </a:solidFill>
          <a:ln/>
        </p:spPr>
      </p:sp>
      <p:pic>
        <p:nvPicPr>
          <p:cNvPr id="17" name="Image 7" descr="preencoded.png"/>
          <p:cNvPicPr>
            <a:picLocks noChangeAspect="1"/>
          </p:cNvPicPr>
          <p:nvPr/>
        </p:nvPicPr>
        <p:blipFill>
          <a:blip r:embed="rId10"/>
          <a:stretch>
            <a:fillRect/>
          </a:stretch>
        </p:blipFill>
        <p:spPr>
          <a:xfrm>
            <a:off x="6244709" y="5581293"/>
            <a:ext cx="7627382" cy="91440"/>
          </a:xfrm>
          <a:prstGeom prst="rect">
            <a:avLst/>
          </a:prstGeom>
        </p:spPr>
      </p:pic>
      <p:pic>
        <p:nvPicPr>
          <p:cNvPr id="18" name="Image 8" descr="preencoded.png"/>
          <p:cNvPicPr>
            <a:picLocks noChangeAspect="1"/>
          </p:cNvPicPr>
          <p:nvPr/>
        </p:nvPicPr>
        <p:blipFill>
          <a:blip r:embed="rId5"/>
          <a:stretch>
            <a:fillRect/>
          </a:stretch>
        </p:blipFill>
        <p:spPr>
          <a:xfrm>
            <a:off x="9765923" y="5311735"/>
            <a:ext cx="584954" cy="584954"/>
          </a:xfrm>
          <a:prstGeom prst="rect">
            <a:avLst/>
          </a:prstGeom>
        </p:spPr>
      </p:pic>
      <p:pic>
        <p:nvPicPr>
          <p:cNvPr id="19" name="Image 9"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41421" y="5487114"/>
            <a:ext cx="233958" cy="233958"/>
          </a:xfrm>
          <a:prstGeom prst="rect">
            <a:avLst/>
          </a:prstGeom>
        </p:spPr>
      </p:pic>
      <p:sp>
        <p:nvSpPr>
          <p:cNvPr id="20" name="Text 8"/>
          <p:cNvSpPr/>
          <p:nvPr/>
        </p:nvSpPr>
        <p:spPr>
          <a:xfrm>
            <a:off x="6462474" y="6091595"/>
            <a:ext cx="3114318" cy="320635"/>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Barlow Bold" pitchFamily="34" charset="0"/>
                <a:ea typeface="Barlow Bold" pitchFamily="34" charset="-122"/>
                <a:cs typeface="Barlow Bold" pitchFamily="34" charset="-120"/>
              </a:rPr>
              <a:t>Large Dataset Management</a:t>
            </a:r>
            <a:endParaRPr lang="en-US" sz="2000" dirty="0"/>
          </a:p>
        </p:txBody>
      </p:sp>
      <p:sp>
        <p:nvSpPr>
          <p:cNvPr id="21" name="Text 9"/>
          <p:cNvSpPr/>
          <p:nvPr/>
        </p:nvSpPr>
        <p:spPr>
          <a:xfrm>
            <a:off x="6462474" y="6529149"/>
            <a:ext cx="7191851" cy="623887"/>
          </a:xfrm>
          <a:prstGeom prst="rect">
            <a:avLst/>
          </a:prstGeom>
          <a:noFill/>
          <a:ln/>
        </p:spPr>
        <p:txBody>
          <a:bodyPr wrap="square" lIns="0" tIns="0" rIns="0" bIns="0" rtlCol="0" anchor="t"/>
          <a:lstStyle/>
          <a:p>
            <a:pPr marL="0" indent="0" algn="l">
              <a:lnSpc>
                <a:spcPts val="2450"/>
              </a:lnSpc>
              <a:buNone/>
            </a:pPr>
            <a:r>
              <a:rPr lang="en-US" sz="1500" dirty="0">
                <a:solidFill>
                  <a:srgbClr val="384653"/>
                </a:solidFill>
                <a:latin typeface="Montserrat" pitchFamily="34" charset="0"/>
                <a:ea typeface="Montserrat" pitchFamily="34" charset="-122"/>
                <a:cs typeface="Montserrat" pitchFamily="34" charset="-120"/>
              </a:rPr>
              <a:t>Optimized processing efficiency through strategic use of groupby operations and targeted data filtering.</a:t>
            </a:r>
            <a:endParaRPr lang="en-US" sz="1500" dirty="0"/>
          </a:p>
        </p:txBody>
      </p:sp>
      <p:sp>
        <p:nvSpPr>
          <p:cNvPr id="22" name="Rectangle 21">
            <a:extLst>
              <a:ext uri="{FF2B5EF4-FFF2-40B4-BE49-F238E27FC236}">
                <a16:creationId xmlns:a16="http://schemas.microsoft.com/office/drawing/2014/main" id="{7A17572C-1EFC-01BB-CBC7-FFCCE52E9E64}"/>
              </a:ext>
            </a:extLst>
          </p:cNvPr>
          <p:cNvSpPr/>
          <p:nvPr/>
        </p:nvSpPr>
        <p:spPr>
          <a:xfrm>
            <a:off x="12669078" y="7650600"/>
            <a:ext cx="1961322" cy="5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1830526" y="212319"/>
            <a:ext cx="10969347" cy="712708"/>
          </a:xfrm>
          <a:prstGeom prst="rect">
            <a:avLst/>
          </a:prstGeom>
          <a:noFill/>
          <a:ln/>
        </p:spPr>
        <p:txBody>
          <a:bodyPr wrap="none" lIns="0" tIns="0" rIns="0" bIns="0" rtlCol="0" anchor="t"/>
          <a:lstStyle/>
          <a:p>
            <a:pPr marL="0" indent="0" algn="l">
              <a:lnSpc>
                <a:spcPts val="5600"/>
              </a:lnSpc>
              <a:buNone/>
            </a:pPr>
            <a:r>
              <a:rPr lang="en-US" sz="4450" b="1" dirty="0">
                <a:solidFill>
                  <a:schemeClr val="accent1">
                    <a:lumMod val="50000"/>
                  </a:schemeClr>
                </a:solidFill>
                <a:latin typeface="Barlow Bold" pitchFamily="34" charset="0"/>
                <a:ea typeface="Barlow Bold" pitchFamily="34" charset="-122"/>
                <a:cs typeface="Barlow Bold" pitchFamily="34" charset="-120"/>
              </a:rPr>
              <a:t>Conclusion: Empowering Data-Driven Retail</a:t>
            </a:r>
            <a:endParaRPr lang="en-US" sz="4450" dirty="0">
              <a:solidFill>
                <a:schemeClr val="accent1">
                  <a:lumMod val="50000"/>
                </a:schemeClr>
              </a:solidFill>
            </a:endParaRPr>
          </a:p>
        </p:txBody>
      </p:sp>
      <p:sp>
        <p:nvSpPr>
          <p:cNvPr id="4" name="Text 1"/>
          <p:cNvSpPr/>
          <p:nvPr/>
        </p:nvSpPr>
        <p:spPr>
          <a:xfrm>
            <a:off x="440257" y="1778899"/>
            <a:ext cx="13113782" cy="346710"/>
          </a:xfrm>
          <a:prstGeom prst="rect">
            <a:avLst/>
          </a:prstGeom>
          <a:noFill/>
          <a:ln/>
        </p:spPr>
        <p:txBody>
          <a:bodyPr wrap="none" lIns="0" tIns="0" rIns="0" bIns="0" rtlCol="0" anchor="t"/>
          <a:lstStyle/>
          <a:p>
            <a:pPr marL="0" indent="0" algn="l">
              <a:lnSpc>
                <a:spcPts val="2700"/>
              </a:lnSpc>
              <a:buNone/>
            </a:pPr>
            <a:r>
              <a:rPr lang="en-US" sz="1700" b="1" dirty="0">
                <a:solidFill>
                  <a:srgbClr val="384653"/>
                </a:solidFill>
                <a:latin typeface="Montserrat" pitchFamily="34" charset="0"/>
                <a:ea typeface="Montserrat" pitchFamily="34" charset="-122"/>
                <a:cs typeface="Montserrat" pitchFamily="34" charset="-120"/>
              </a:rPr>
              <a:t>This project successfully leveraged Python for a comprehensive retail sales data analysis, yielding significant outcomes:</a:t>
            </a:r>
            <a:endParaRPr lang="en-US" sz="1700" b="1" dirty="0"/>
          </a:p>
        </p:txBody>
      </p:sp>
      <p:sp>
        <p:nvSpPr>
          <p:cNvPr id="5" name="Text 2"/>
          <p:cNvSpPr/>
          <p:nvPr/>
        </p:nvSpPr>
        <p:spPr>
          <a:xfrm>
            <a:off x="440257" y="2808195"/>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Identified Key Customer Segments:</a:t>
            </a:r>
            <a:r>
              <a:rPr lang="en-US" sz="1700" dirty="0">
                <a:solidFill>
                  <a:srgbClr val="384653"/>
                </a:solidFill>
                <a:latin typeface="Montserrat" pitchFamily="34" charset="0"/>
                <a:ea typeface="Montserrat" pitchFamily="34" charset="-122"/>
                <a:cs typeface="Montserrat" pitchFamily="34" charset="-120"/>
              </a:rPr>
              <a:t> Unveiling critical demographics and behaviors to refine marketing efforts.</a:t>
            </a:r>
            <a:endParaRPr lang="en-US" sz="1700" dirty="0"/>
          </a:p>
        </p:txBody>
      </p:sp>
      <p:sp>
        <p:nvSpPr>
          <p:cNvPr id="6" name="Text 3"/>
          <p:cNvSpPr/>
          <p:nvPr/>
        </p:nvSpPr>
        <p:spPr>
          <a:xfrm>
            <a:off x="440257" y="3580928"/>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Pinpointed Top-Selling Products:</a:t>
            </a:r>
            <a:r>
              <a:rPr lang="en-US" sz="1700" dirty="0">
                <a:solidFill>
                  <a:srgbClr val="384653"/>
                </a:solidFill>
                <a:latin typeface="Montserrat" pitchFamily="34" charset="0"/>
                <a:ea typeface="Montserrat" pitchFamily="34" charset="-122"/>
                <a:cs typeface="Montserrat" pitchFamily="34" charset="-120"/>
              </a:rPr>
              <a:t> Providing insights for inventory optimization and product development.</a:t>
            </a:r>
            <a:endParaRPr lang="en-US" sz="1700" dirty="0"/>
          </a:p>
        </p:txBody>
      </p:sp>
      <p:sp>
        <p:nvSpPr>
          <p:cNvPr id="7" name="Text 4"/>
          <p:cNvSpPr/>
          <p:nvPr/>
        </p:nvSpPr>
        <p:spPr>
          <a:xfrm>
            <a:off x="440257" y="4353662"/>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Enabled Data-Driven Decision Making:</a:t>
            </a:r>
            <a:r>
              <a:rPr lang="en-US" sz="1700" dirty="0">
                <a:solidFill>
                  <a:srgbClr val="384653"/>
                </a:solidFill>
                <a:latin typeface="Montserrat" pitchFamily="34" charset="0"/>
                <a:ea typeface="Montserrat" pitchFamily="34" charset="-122"/>
                <a:cs typeface="Montserrat" pitchFamily="34" charset="-120"/>
              </a:rPr>
              <a:t> Equipping stakeholders with insights to make informed strategic choices.</a:t>
            </a:r>
            <a:endParaRPr lang="en-US" sz="1700" dirty="0"/>
          </a:p>
        </p:txBody>
      </p:sp>
      <p:sp>
        <p:nvSpPr>
          <p:cNvPr id="8" name="Text 5"/>
          <p:cNvSpPr/>
          <p:nvPr/>
        </p:nvSpPr>
        <p:spPr>
          <a:xfrm>
            <a:off x="440257" y="5036248"/>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Strengthened Python Data Analysis Skills:</a:t>
            </a:r>
            <a:r>
              <a:rPr lang="en-US" sz="1700" dirty="0">
                <a:solidFill>
                  <a:srgbClr val="384653"/>
                </a:solidFill>
                <a:latin typeface="Montserrat" pitchFamily="34" charset="0"/>
                <a:ea typeface="Montserrat" pitchFamily="34" charset="-122"/>
                <a:cs typeface="Montserrat" pitchFamily="34" charset="-120"/>
              </a:rPr>
              <a:t> Solidifying expertise in a crucial tool for modern business analytics.</a:t>
            </a:r>
            <a:endParaRPr lang="en-US" sz="1700" dirty="0"/>
          </a:p>
        </p:txBody>
      </p:sp>
      <p:sp>
        <p:nvSpPr>
          <p:cNvPr id="9" name="Text 6"/>
          <p:cNvSpPr/>
          <p:nvPr/>
        </p:nvSpPr>
        <p:spPr>
          <a:xfrm>
            <a:off x="535957" y="6065544"/>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This analysis paves the way for a more efficient, profitable, and customer-centric retail strategy.</a:t>
            </a:r>
            <a:endParaRPr lang="en-US" sz="1700" dirty="0"/>
          </a:p>
        </p:txBody>
      </p:sp>
      <p:sp>
        <p:nvSpPr>
          <p:cNvPr id="10" name="Rectangle 9">
            <a:extLst>
              <a:ext uri="{FF2B5EF4-FFF2-40B4-BE49-F238E27FC236}">
                <a16:creationId xmlns:a16="http://schemas.microsoft.com/office/drawing/2014/main" id="{5184F9B0-53F4-FD38-D8AB-B8A5D5CF8225}"/>
              </a:ext>
            </a:extLst>
          </p:cNvPr>
          <p:cNvSpPr/>
          <p:nvPr/>
        </p:nvSpPr>
        <p:spPr>
          <a:xfrm>
            <a:off x="12669078" y="7650600"/>
            <a:ext cx="1961322" cy="5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058E9-5660-1F4C-4AD2-7F6A72E99AE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48E2CC6-DAEE-508B-D6B3-BA83443D6B99}"/>
              </a:ext>
            </a:extLst>
          </p:cNvPr>
          <p:cNvSpPr/>
          <p:nvPr/>
        </p:nvSpPr>
        <p:spPr>
          <a:xfrm>
            <a:off x="2756452" y="3154017"/>
            <a:ext cx="10507248" cy="2875721"/>
          </a:xfrm>
          <a:prstGeom prst="rect">
            <a:avLst/>
          </a:prstGeom>
          <a:noFill/>
          <a:ln/>
        </p:spPr>
        <p:txBody>
          <a:bodyPr wrap="none" lIns="0" tIns="0" rIns="0" bIns="0" rtlCol="0" anchor="t"/>
          <a:lstStyle/>
          <a:p>
            <a:pPr marL="0" indent="0" algn="l">
              <a:lnSpc>
                <a:spcPts val="5600"/>
              </a:lnSpc>
              <a:buNone/>
            </a:pPr>
            <a:r>
              <a:rPr lang="en-US" sz="13800" b="1" dirty="0">
                <a:solidFill>
                  <a:schemeClr val="accent1">
                    <a:lumMod val="50000"/>
                  </a:schemeClr>
                </a:solidFill>
                <a:latin typeface="Barlow Bold" pitchFamily="34" charset="0"/>
                <a:ea typeface="Barlow Bold" pitchFamily="34" charset="-122"/>
                <a:cs typeface="Barlow Bold" pitchFamily="34" charset="-120"/>
              </a:rPr>
              <a:t>Thank </a:t>
            </a:r>
          </a:p>
          <a:p>
            <a:pPr marL="0" indent="0" algn="l">
              <a:lnSpc>
                <a:spcPts val="5600"/>
              </a:lnSpc>
              <a:buNone/>
            </a:pPr>
            <a:r>
              <a:rPr lang="en-US" sz="13800" b="1" dirty="0">
                <a:solidFill>
                  <a:schemeClr val="accent1">
                    <a:lumMod val="50000"/>
                  </a:schemeClr>
                </a:solidFill>
                <a:latin typeface="Barlow Bold" pitchFamily="34" charset="0"/>
                <a:ea typeface="Barlow Bold" pitchFamily="34" charset="-122"/>
                <a:cs typeface="Barlow Bold" pitchFamily="34" charset="-120"/>
              </a:rPr>
              <a:t>      </a:t>
            </a:r>
          </a:p>
          <a:p>
            <a:pPr marL="0" indent="0" algn="l">
              <a:lnSpc>
                <a:spcPts val="5600"/>
              </a:lnSpc>
              <a:buNone/>
            </a:pPr>
            <a:r>
              <a:rPr lang="en-US" sz="13800" b="1" dirty="0">
                <a:solidFill>
                  <a:schemeClr val="accent1">
                    <a:lumMod val="50000"/>
                  </a:schemeClr>
                </a:solidFill>
                <a:latin typeface="Barlow Bold" pitchFamily="34" charset="0"/>
                <a:ea typeface="Barlow Bold" pitchFamily="34" charset="-122"/>
                <a:cs typeface="Barlow Bold" pitchFamily="34" charset="-120"/>
              </a:rPr>
              <a:t>           You….!!!</a:t>
            </a:r>
            <a:endParaRPr lang="en-US" sz="13800" dirty="0">
              <a:solidFill>
                <a:schemeClr val="accent1">
                  <a:lumMod val="50000"/>
                </a:schemeClr>
              </a:solidFill>
            </a:endParaRPr>
          </a:p>
        </p:txBody>
      </p:sp>
      <p:sp>
        <p:nvSpPr>
          <p:cNvPr id="10" name="Rectangle 9">
            <a:extLst>
              <a:ext uri="{FF2B5EF4-FFF2-40B4-BE49-F238E27FC236}">
                <a16:creationId xmlns:a16="http://schemas.microsoft.com/office/drawing/2014/main" id="{B72C2CB3-9D7A-F15D-04A9-A010B9CF88A2}"/>
              </a:ext>
            </a:extLst>
          </p:cNvPr>
          <p:cNvSpPr/>
          <p:nvPr/>
        </p:nvSpPr>
        <p:spPr>
          <a:xfrm>
            <a:off x="12669078" y="7650600"/>
            <a:ext cx="1961322" cy="5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8650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25329" y="747593"/>
            <a:ext cx="7693343" cy="1363504"/>
          </a:xfrm>
          <a:prstGeom prst="rect">
            <a:avLst/>
          </a:prstGeom>
          <a:noFill/>
          <a:ln/>
        </p:spPr>
        <p:txBody>
          <a:bodyPr wrap="square" lIns="0" tIns="0" rIns="0" bIns="0" rtlCol="0" anchor="t"/>
          <a:lstStyle/>
          <a:p>
            <a:pPr marL="0" indent="0" algn="l">
              <a:lnSpc>
                <a:spcPts val="5350"/>
              </a:lnSpc>
              <a:buNone/>
            </a:pPr>
            <a:r>
              <a:rPr lang="en-US" sz="4250" b="1" dirty="0">
                <a:solidFill>
                  <a:srgbClr val="2E3C4E"/>
                </a:solidFill>
                <a:latin typeface="Barlow Bold" pitchFamily="34" charset="0"/>
                <a:ea typeface="Barlow Bold" pitchFamily="34" charset="-122"/>
                <a:cs typeface="Barlow Bold" pitchFamily="34" charset="-120"/>
              </a:rPr>
              <a:t>Project Objectives: Driving Retail Success with Data</a:t>
            </a:r>
            <a:endParaRPr lang="en-US" sz="4250" dirty="0"/>
          </a:p>
        </p:txBody>
      </p:sp>
      <p:sp>
        <p:nvSpPr>
          <p:cNvPr id="4" name="Shape 1"/>
          <p:cNvSpPr/>
          <p:nvPr/>
        </p:nvSpPr>
        <p:spPr>
          <a:xfrm>
            <a:off x="725329" y="2421969"/>
            <a:ext cx="3743087" cy="2592229"/>
          </a:xfrm>
          <a:prstGeom prst="roundRect">
            <a:avLst>
              <a:gd name="adj" fmla="val 4233"/>
            </a:avLst>
          </a:prstGeom>
          <a:solidFill>
            <a:srgbClr val="FFFFFF"/>
          </a:solidFill>
          <a:ln w="22860">
            <a:solidFill>
              <a:srgbClr val="BACFDD"/>
            </a:solidFill>
            <a:prstDash val="solid"/>
          </a:ln>
        </p:spPr>
      </p:sp>
      <p:pic>
        <p:nvPicPr>
          <p:cNvPr id="5" name="Image 1" descr="preencoded.png"/>
          <p:cNvPicPr>
            <a:picLocks noChangeAspect="1"/>
          </p:cNvPicPr>
          <p:nvPr/>
        </p:nvPicPr>
        <p:blipFill>
          <a:blip r:embed="rId4"/>
          <a:stretch>
            <a:fillRect/>
          </a:stretch>
        </p:blipFill>
        <p:spPr>
          <a:xfrm>
            <a:off x="702469" y="2421969"/>
            <a:ext cx="91440" cy="2592229"/>
          </a:xfrm>
          <a:prstGeom prst="rect">
            <a:avLst/>
          </a:prstGeom>
        </p:spPr>
      </p:pic>
      <p:sp>
        <p:nvSpPr>
          <p:cNvPr id="6" name="Text 2"/>
          <p:cNvSpPr/>
          <p:nvPr/>
        </p:nvSpPr>
        <p:spPr>
          <a:xfrm>
            <a:off x="1023938" y="2651998"/>
            <a:ext cx="3214449" cy="681514"/>
          </a:xfrm>
          <a:prstGeom prst="rect">
            <a:avLst/>
          </a:prstGeom>
          <a:noFill/>
          <a:ln/>
        </p:spPr>
        <p:txBody>
          <a:bodyPr wrap="square" lIns="0" tIns="0" rIns="0" bIns="0" rtlCol="0" anchor="t"/>
          <a:lstStyle/>
          <a:p>
            <a:pPr marL="0" indent="0" algn="l">
              <a:lnSpc>
                <a:spcPts val="2650"/>
              </a:lnSpc>
              <a:buNone/>
            </a:pPr>
            <a:r>
              <a:rPr lang="en-US" sz="2100" b="1" dirty="0">
                <a:solidFill>
                  <a:schemeClr val="accent1">
                    <a:lumMod val="50000"/>
                  </a:schemeClr>
                </a:solidFill>
                <a:latin typeface="Barlow Bold" pitchFamily="34" charset="0"/>
                <a:ea typeface="Barlow Bold" pitchFamily="34" charset="-122"/>
                <a:cs typeface="Barlow Bold" pitchFamily="34" charset="-120"/>
              </a:rPr>
              <a:t>Understand Customer Behavior</a:t>
            </a:r>
            <a:endParaRPr lang="en-US" sz="2100" dirty="0">
              <a:solidFill>
                <a:schemeClr val="accent1">
                  <a:lumMod val="50000"/>
                </a:schemeClr>
              </a:solidFill>
            </a:endParaRPr>
          </a:p>
        </p:txBody>
      </p:sp>
      <p:sp>
        <p:nvSpPr>
          <p:cNvPr id="7" name="Text 3"/>
          <p:cNvSpPr/>
          <p:nvPr/>
        </p:nvSpPr>
        <p:spPr>
          <a:xfrm>
            <a:off x="1023938" y="3457813"/>
            <a:ext cx="3214449" cy="1326356"/>
          </a:xfrm>
          <a:prstGeom prst="rect">
            <a:avLst/>
          </a:prstGeom>
          <a:noFill/>
          <a:ln/>
        </p:spPr>
        <p:txBody>
          <a:bodyPr wrap="square" lIns="0" tIns="0" rIns="0" bIns="0" rtlCol="0" anchor="t"/>
          <a:lstStyle/>
          <a:p>
            <a:pPr marL="0" indent="0" algn="l">
              <a:lnSpc>
                <a:spcPts val="2600"/>
              </a:lnSpc>
              <a:buNone/>
            </a:pPr>
            <a:r>
              <a:rPr lang="en-US" sz="1600" dirty="0">
                <a:solidFill>
                  <a:srgbClr val="384653"/>
                </a:solidFill>
                <a:latin typeface="Montserrat" pitchFamily="34" charset="0"/>
                <a:ea typeface="Montserrat" pitchFamily="34" charset="-122"/>
                <a:cs typeface="Montserrat" pitchFamily="34" charset="-120"/>
              </a:rPr>
              <a:t>Deep dive into purchasing patterns, preferences, and demographics to create targeted strategies.</a:t>
            </a:r>
            <a:endParaRPr lang="en-US" sz="1600" dirty="0"/>
          </a:p>
        </p:txBody>
      </p:sp>
      <p:sp>
        <p:nvSpPr>
          <p:cNvPr id="8" name="Shape 4"/>
          <p:cNvSpPr/>
          <p:nvPr/>
        </p:nvSpPr>
        <p:spPr>
          <a:xfrm>
            <a:off x="4675584" y="2421969"/>
            <a:ext cx="3743087" cy="2592229"/>
          </a:xfrm>
          <a:prstGeom prst="roundRect">
            <a:avLst>
              <a:gd name="adj" fmla="val 4233"/>
            </a:avLst>
          </a:prstGeom>
          <a:solidFill>
            <a:srgbClr val="FFFFFF"/>
          </a:solidFill>
          <a:ln w="22860">
            <a:solidFill>
              <a:srgbClr val="BACFDD"/>
            </a:solidFill>
            <a:prstDash val="solid"/>
          </a:ln>
        </p:spPr>
      </p:sp>
      <p:pic>
        <p:nvPicPr>
          <p:cNvPr id="9" name="Image 2" descr="preencoded.png"/>
          <p:cNvPicPr>
            <a:picLocks noChangeAspect="1"/>
          </p:cNvPicPr>
          <p:nvPr/>
        </p:nvPicPr>
        <p:blipFill>
          <a:blip r:embed="rId4"/>
          <a:stretch>
            <a:fillRect/>
          </a:stretch>
        </p:blipFill>
        <p:spPr>
          <a:xfrm>
            <a:off x="4652724" y="2421969"/>
            <a:ext cx="91440" cy="2592229"/>
          </a:xfrm>
          <a:prstGeom prst="rect">
            <a:avLst/>
          </a:prstGeom>
        </p:spPr>
      </p:pic>
      <p:sp>
        <p:nvSpPr>
          <p:cNvPr id="10" name="Text 5"/>
          <p:cNvSpPr/>
          <p:nvPr/>
        </p:nvSpPr>
        <p:spPr>
          <a:xfrm>
            <a:off x="4974193" y="2651998"/>
            <a:ext cx="2869287" cy="340757"/>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Identify Top </a:t>
            </a:r>
            <a:r>
              <a:rPr lang="en-US" sz="2100" b="1" dirty="0">
                <a:solidFill>
                  <a:schemeClr val="accent1">
                    <a:lumMod val="50000"/>
                  </a:schemeClr>
                </a:solidFill>
                <a:latin typeface="Barlow Bold" pitchFamily="34" charset="0"/>
                <a:ea typeface="Barlow Bold" pitchFamily="34" charset="-122"/>
                <a:cs typeface="Barlow Bold" pitchFamily="34" charset="-120"/>
              </a:rPr>
              <a:t>Performers</a:t>
            </a:r>
            <a:endParaRPr lang="en-US" sz="2100" dirty="0">
              <a:solidFill>
                <a:schemeClr val="accent1">
                  <a:lumMod val="50000"/>
                </a:schemeClr>
              </a:solidFill>
            </a:endParaRPr>
          </a:p>
        </p:txBody>
      </p:sp>
      <p:sp>
        <p:nvSpPr>
          <p:cNvPr id="11" name="Text 6"/>
          <p:cNvSpPr/>
          <p:nvPr/>
        </p:nvSpPr>
        <p:spPr>
          <a:xfrm>
            <a:off x="4974193" y="3117056"/>
            <a:ext cx="3214449" cy="1326356"/>
          </a:xfrm>
          <a:prstGeom prst="rect">
            <a:avLst/>
          </a:prstGeom>
          <a:noFill/>
          <a:ln/>
        </p:spPr>
        <p:txBody>
          <a:bodyPr wrap="square" lIns="0" tIns="0" rIns="0" bIns="0" rtlCol="0" anchor="t"/>
          <a:lstStyle/>
          <a:p>
            <a:pPr marL="0" indent="0" algn="l">
              <a:lnSpc>
                <a:spcPts val="2600"/>
              </a:lnSpc>
              <a:buNone/>
            </a:pPr>
            <a:r>
              <a:rPr lang="en-US" sz="1600" dirty="0">
                <a:solidFill>
                  <a:srgbClr val="384653"/>
                </a:solidFill>
                <a:latin typeface="Montserrat" pitchFamily="34" charset="0"/>
                <a:ea typeface="Montserrat" pitchFamily="34" charset="-122"/>
                <a:cs typeface="Montserrat" pitchFamily="34" charset="-120"/>
              </a:rPr>
              <a:t>Pinpoint the most successful product categories and geographical regions to optimize resource allocation.</a:t>
            </a:r>
            <a:endParaRPr lang="en-US" sz="1600" dirty="0"/>
          </a:p>
        </p:txBody>
      </p:sp>
      <p:sp>
        <p:nvSpPr>
          <p:cNvPr id="12" name="Shape 7"/>
          <p:cNvSpPr/>
          <p:nvPr/>
        </p:nvSpPr>
        <p:spPr>
          <a:xfrm>
            <a:off x="725329" y="5221367"/>
            <a:ext cx="3743087" cy="2260640"/>
          </a:xfrm>
          <a:prstGeom prst="roundRect">
            <a:avLst>
              <a:gd name="adj" fmla="val 4854"/>
            </a:avLst>
          </a:prstGeom>
          <a:solidFill>
            <a:srgbClr val="FFFFFF"/>
          </a:solidFill>
          <a:ln w="22860">
            <a:solidFill>
              <a:srgbClr val="BACFDD"/>
            </a:solidFill>
            <a:prstDash val="solid"/>
          </a:ln>
        </p:spPr>
      </p:sp>
      <p:pic>
        <p:nvPicPr>
          <p:cNvPr id="13" name="Image 3" descr="preencoded.png"/>
          <p:cNvPicPr>
            <a:picLocks noChangeAspect="1"/>
          </p:cNvPicPr>
          <p:nvPr/>
        </p:nvPicPr>
        <p:blipFill>
          <a:blip r:embed="rId5"/>
          <a:stretch>
            <a:fillRect/>
          </a:stretch>
        </p:blipFill>
        <p:spPr>
          <a:xfrm>
            <a:off x="702469" y="5221367"/>
            <a:ext cx="91440" cy="2260640"/>
          </a:xfrm>
          <a:prstGeom prst="rect">
            <a:avLst/>
          </a:prstGeom>
        </p:spPr>
      </p:pic>
      <p:sp>
        <p:nvSpPr>
          <p:cNvPr id="14" name="Text 8"/>
          <p:cNvSpPr/>
          <p:nvPr/>
        </p:nvSpPr>
        <p:spPr>
          <a:xfrm>
            <a:off x="1023938" y="5451396"/>
            <a:ext cx="3214449" cy="681514"/>
          </a:xfrm>
          <a:prstGeom prst="rect">
            <a:avLst/>
          </a:prstGeom>
          <a:noFill/>
          <a:ln/>
        </p:spPr>
        <p:txBody>
          <a:bodyPr wrap="squar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Improve Business </a:t>
            </a:r>
            <a:r>
              <a:rPr lang="en-US" sz="2100" b="1" dirty="0">
                <a:solidFill>
                  <a:schemeClr val="accent1">
                    <a:lumMod val="50000"/>
                  </a:schemeClr>
                </a:solidFill>
                <a:latin typeface="Barlow Bold" pitchFamily="34" charset="0"/>
                <a:ea typeface="Barlow Bold" pitchFamily="34" charset="-122"/>
                <a:cs typeface="Barlow Bold" pitchFamily="34" charset="-120"/>
              </a:rPr>
              <a:t>Decisions</a:t>
            </a:r>
            <a:endParaRPr lang="en-US" sz="2100" dirty="0">
              <a:solidFill>
                <a:schemeClr val="accent1">
                  <a:lumMod val="50000"/>
                </a:schemeClr>
              </a:solidFill>
            </a:endParaRPr>
          </a:p>
        </p:txBody>
      </p:sp>
      <p:sp>
        <p:nvSpPr>
          <p:cNvPr id="15" name="Text 9"/>
          <p:cNvSpPr/>
          <p:nvPr/>
        </p:nvSpPr>
        <p:spPr>
          <a:xfrm>
            <a:off x="1023938" y="6257211"/>
            <a:ext cx="3214449" cy="994767"/>
          </a:xfrm>
          <a:prstGeom prst="rect">
            <a:avLst/>
          </a:prstGeom>
          <a:noFill/>
          <a:ln/>
        </p:spPr>
        <p:txBody>
          <a:bodyPr wrap="square" lIns="0" tIns="0" rIns="0" bIns="0" rtlCol="0" anchor="t"/>
          <a:lstStyle/>
          <a:p>
            <a:pPr marL="0" indent="0" algn="l">
              <a:lnSpc>
                <a:spcPts val="2600"/>
              </a:lnSpc>
              <a:buNone/>
            </a:pPr>
            <a:r>
              <a:rPr lang="en-US" sz="1600" dirty="0">
                <a:solidFill>
                  <a:srgbClr val="384653"/>
                </a:solidFill>
                <a:latin typeface="Montserrat" pitchFamily="34" charset="0"/>
                <a:ea typeface="Montserrat" pitchFamily="34" charset="-122"/>
                <a:cs typeface="Montserrat" pitchFamily="34" charset="-120"/>
              </a:rPr>
              <a:t>Leverage data-driven insights to make informed choices that boost sales and profitability.</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6166" y="594122"/>
            <a:ext cx="10219134" cy="675203"/>
          </a:xfrm>
          <a:prstGeom prst="rect">
            <a:avLst/>
          </a:prstGeom>
          <a:noFill/>
          <a:ln/>
        </p:spPr>
        <p:txBody>
          <a:bodyPr wrap="none" lIns="0" tIns="0" rIns="0" bIns="0" rtlCol="0" anchor="t"/>
          <a:lstStyle/>
          <a:p>
            <a:pPr marL="0" indent="0" algn="l">
              <a:lnSpc>
                <a:spcPts val="5300"/>
              </a:lnSpc>
              <a:buNone/>
            </a:pPr>
            <a:r>
              <a:rPr lang="en-US" sz="4250" b="1" dirty="0">
                <a:solidFill>
                  <a:srgbClr val="2E3C4E"/>
                </a:solidFill>
                <a:latin typeface="Barlow Bold" pitchFamily="34" charset="0"/>
                <a:ea typeface="Barlow Bold" pitchFamily="34" charset="-122"/>
                <a:cs typeface="Barlow Bold" pitchFamily="34" charset="-120"/>
              </a:rPr>
              <a:t>Powerful Tools &amp; Technologies for Analysis</a:t>
            </a:r>
            <a:endParaRPr lang="en-US" sz="4250" dirty="0"/>
          </a:p>
        </p:txBody>
      </p:sp>
      <p:pic>
        <p:nvPicPr>
          <p:cNvPr id="3" name="Image 0" descr="preencoded.png"/>
          <p:cNvPicPr>
            <a:picLocks noChangeAspect="1"/>
          </p:cNvPicPr>
          <p:nvPr/>
        </p:nvPicPr>
        <p:blipFill>
          <a:blip r:embed="rId3"/>
          <a:stretch>
            <a:fillRect/>
          </a:stretch>
        </p:blipFill>
        <p:spPr>
          <a:xfrm>
            <a:off x="756166" y="1679734"/>
            <a:ext cx="3991570" cy="3991570"/>
          </a:xfrm>
          <a:prstGeom prst="rect">
            <a:avLst/>
          </a:prstGeom>
        </p:spPr>
      </p:pic>
      <p:sp>
        <p:nvSpPr>
          <p:cNvPr id="4" name="Text 1"/>
          <p:cNvSpPr/>
          <p:nvPr/>
        </p:nvSpPr>
        <p:spPr>
          <a:xfrm>
            <a:off x="756166" y="5876449"/>
            <a:ext cx="2700695" cy="337542"/>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Python Libraries</a:t>
            </a:r>
            <a:endParaRPr lang="en-US" sz="2100" dirty="0"/>
          </a:p>
        </p:txBody>
      </p:sp>
      <p:sp>
        <p:nvSpPr>
          <p:cNvPr id="5" name="Text 2"/>
          <p:cNvSpPr/>
          <p:nvPr/>
        </p:nvSpPr>
        <p:spPr>
          <a:xfrm>
            <a:off x="756166" y="6337102"/>
            <a:ext cx="4201716" cy="1313498"/>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Leveraging Pandas for data manipulation, NumPy for numerical operations, and Matplotlib/Seaborn for advanced visualizations.</a:t>
            </a:r>
            <a:endParaRPr lang="en-US" sz="1600" dirty="0"/>
          </a:p>
        </p:txBody>
      </p:sp>
      <p:pic>
        <p:nvPicPr>
          <p:cNvPr id="6" name="Image 1" descr="preencoded.png"/>
          <p:cNvPicPr>
            <a:picLocks noChangeAspect="1"/>
          </p:cNvPicPr>
          <p:nvPr/>
        </p:nvPicPr>
        <p:blipFill>
          <a:blip r:embed="rId4"/>
          <a:stretch>
            <a:fillRect/>
          </a:stretch>
        </p:blipFill>
        <p:spPr>
          <a:xfrm>
            <a:off x="5214342" y="1679734"/>
            <a:ext cx="3991570" cy="3991570"/>
          </a:xfrm>
          <a:prstGeom prst="rect">
            <a:avLst/>
          </a:prstGeom>
        </p:spPr>
      </p:pic>
      <p:sp>
        <p:nvSpPr>
          <p:cNvPr id="7" name="Text 3"/>
          <p:cNvSpPr/>
          <p:nvPr/>
        </p:nvSpPr>
        <p:spPr>
          <a:xfrm>
            <a:off x="5214342" y="5876449"/>
            <a:ext cx="3161109" cy="337542"/>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Development Environment</a:t>
            </a:r>
            <a:endParaRPr lang="en-US" sz="2100" dirty="0"/>
          </a:p>
        </p:txBody>
      </p:sp>
      <p:sp>
        <p:nvSpPr>
          <p:cNvPr id="8" name="Text 4"/>
          <p:cNvSpPr/>
          <p:nvPr/>
        </p:nvSpPr>
        <p:spPr>
          <a:xfrm>
            <a:off x="5214342" y="6337102"/>
            <a:ext cx="4201716" cy="985123"/>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Utilizing Jupyter Notebook for an interactive and iterative analysis workflow.</a:t>
            </a:r>
            <a:endParaRPr lang="en-US" sz="1600" dirty="0"/>
          </a:p>
        </p:txBody>
      </p:sp>
      <p:pic>
        <p:nvPicPr>
          <p:cNvPr id="9" name="Image 2" descr="preencoded.png"/>
          <p:cNvPicPr>
            <a:picLocks noChangeAspect="1"/>
          </p:cNvPicPr>
          <p:nvPr/>
        </p:nvPicPr>
        <p:blipFill>
          <a:blip r:embed="rId5"/>
          <a:stretch>
            <a:fillRect/>
          </a:stretch>
        </p:blipFill>
        <p:spPr>
          <a:xfrm>
            <a:off x="9672518" y="1679734"/>
            <a:ext cx="3991570" cy="3991570"/>
          </a:xfrm>
          <a:prstGeom prst="rect">
            <a:avLst/>
          </a:prstGeom>
        </p:spPr>
      </p:pic>
      <p:sp>
        <p:nvSpPr>
          <p:cNvPr id="10" name="Text 5"/>
          <p:cNvSpPr/>
          <p:nvPr/>
        </p:nvSpPr>
        <p:spPr>
          <a:xfrm>
            <a:off x="9672518" y="5876449"/>
            <a:ext cx="2853214" cy="337542"/>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Comprehensive Dataset</a:t>
            </a:r>
            <a:endParaRPr lang="en-US" sz="2100" dirty="0"/>
          </a:p>
        </p:txBody>
      </p:sp>
      <p:sp>
        <p:nvSpPr>
          <p:cNvPr id="11" name="Text 6"/>
          <p:cNvSpPr/>
          <p:nvPr/>
        </p:nvSpPr>
        <p:spPr>
          <a:xfrm>
            <a:off x="9672518" y="6337102"/>
            <a:ext cx="4201716" cy="1313498"/>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Analyzing a rich dataset including sales transactions, customer demographics, product details, and regional information.</a:t>
            </a:r>
            <a:endParaRPr lang="en-US" sz="1600" dirty="0"/>
          </a:p>
        </p:txBody>
      </p:sp>
      <p:sp>
        <p:nvSpPr>
          <p:cNvPr id="12" name="Rectangle 11">
            <a:extLst>
              <a:ext uri="{FF2B5EF4-FFF2-40B4-BE49-F238E27FC236}">
                <a16:creationId xmlns:a16="http://schemas.microsoft.com/office/drawing/2014/main" id="{877D4183-45DC-8FCE-1922-F8953F22AAC9}"/>
              </a:ext>
            </a:extLst>
          </p:cNvPr>
          <p:cNvSpPr/>
          <p:nvPr/>
        </p:nvSpPr>
        <p:spPr>
          <a:xfrm>
            <a:off x="12669078" y="7650600"/>
            <a:ext cx="1961322" cy="5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7B147-7F64-DBE0-70D7-7486839A11C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5619AC6-3EBD-4421-DCD7-549D129DCE5A}"/>
              </a:ext>
            </a:extLst>
          </p:cNvPr>
          <p:cNvSpPr/>
          <p:nvPr/>
        </p:nvSpPr>
        <p:spPr>
          <a:xfrm>
            <a:off x="756166" y="594122"/>
            <a:ext cx="10219134" cy="675203"/>
          </a:xfrm>
          <a:prstGeom prst="rect">
            <a:avLst/>
          </a:prstGeom>
          <a:noFill/>
          <a:ln/>
        </p:spPr>
        <p:txBody>
          <a:bodyPr wrap="none" lIns="0" tIns="0" rIns="0" bIns="0" rtlCol="0" anchor="t"/>
          <a:lstStyle/>
          <a:p>
            <a:pPr marL="0" indent="0" algn="l">
              <a:lnSpc>
                <a:spcPts val="5300"/>
              </a:lnSpc>
              <a:buNone/>
            </a:pPr>
            <a:r>
              <a:rPr lang="en-US" sz="4250" b="1" dirty="0">
                <a:solidFill>
                  <a:srgbClr val="2E3C4E"/>
                </a:solidFill>
                <a:latin typeface="Barlow Bold" pitchFamily="34" charset="0"/>
                <a:ea typeface="Barlow Bold" pitchFamily="34" charset="-122"/>
                <a:cs typeface="Barlow Bold" pitchFamily="34" charset="-120"/>
              </a:rPr>
              <a:t>Powerful Tools &amp; Technologies for Analysis</a:t>
            </a:r>
            <a:endParaRPr lang="en-US" sz="4250" dirty="0"/>
          </a:p>
        </p:txBody>
      </p:sp>
      <p:sp>
        <p:nvSpPr>
          <p:cNvPr id="4" name="Text 1">
            <a:extLst>
              <a:ext uri="{FF2B5EF4-FFF2-40B4-BE49-F238E27FC236}">
                <a16:creationId xmlns:a16="http://schemas.microsoft.com/office/drawing/2014/main" id="{FDE136EB-C163-7816-240C-122E6060DD12}"/>
              </a:ext>
            </a:extLst>
          </p:cNvPr>
          <p:cNvSpPr/>
          <p:nvPr/>
        </p:nvSpPr>
        <p:spPr>
          <a:xfrm>
            <a:off x="756166" y="5876449"/>
            <a:ext cx="2700695" cy="337542"/>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Python Libraries</a:t>
            </a:r>
            <a:endParaRPr lang="en-US" sz="2100" dirty="0"/>
          </a:p>
        </p:txBody>
      </p:sp>
      <p:sp>
        <p:nvSpPr>
          <p:cNvPr id="5" name="Text 2">
            <a:extLst>
              <a:ext uri="{FF2B5EF4-FFF2-40B4-BE49-F238E27FC236}">
                <a16:creationId xmlns:a16="http://schemas.microsoft.com/office/drawing/2014/main" id="{BBB644D7-869B-5C1E-CBFF-077AF692523B}"/>
              </a:ext>
            </a:extLst>
          </p:cNvPr>
          <p:cNvSpPr/>
          <p:nvPr/>
        </p:nvSpPr>
        <p:spPr>
          <a:xfrm>
            <a:off x="756166" y="6337102"/>
            <a:ext cx="4201716" cy="1313498"/>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Leveraging Pandas for data manipulation, NumPy for numerical operations, and Matplotlib/Seaborn for advanced visualizations.</a:t>
            </a:r>
            <a:endParaRPr lang="en-US" sz="1600" dirty="0"/>
          </a:p>
        </p:txBody>
      </p:sp>
      <p:sp>
        <p:nvSpPr>
          <p:cNvPr id="7" name="Text 3">
            <a:extLst>
              <a:ext uri="{FF2B5EF4-FFF2-40B4-BE49-F238E27FC236}">
                <a16:creationId xmlns:a16="http://schemas.microsoft.com/office/drawing/2014/main" id="{B2705CB8-C7BF-5655-35D2-AAD36C22AA27}"/>
              </a:ext>
            </a:extLst>
          </p:cNvPr>
          <p:cNvSpPr/>
          <p:nvPr/>
        </p:nvSpPr>
        <p:spPr>
          <a:xfrm>
            <a:off x="5214342" y="5876449"/>
            <a:ext cx="3161109" cy="337542"/>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Development Environment</a:t>
            </a:r>
            <a:endParaRPr lang="en-US" sz="2100" dirty="0"/>
          </a:p>
        </p:txBody>
      </p:sp>
      <p:sp>
        <p:nvSpPr>
          <p:cNvPr id="8" name="Text 4">
            <a:extLst>
              <a:ext uri="{FF2B5EF4-FFF2-40B4-BE49-F238E27FC236}">
                <a16:creationId xmlns:a16="http://schemas.microsoft.com/office/drawing/2014/main" id="{B48C76D8-1054-2084-89AB-86DB10CBE376}"/>
              </a:ext>
            </a:extLst>
          </p:cNvPr>
          <p:cNvSpPr/>
          <p:nvPr/>
        </p:nvSpPr>
        <p:spPr>
          <a:xfrm>
            <a:off x="5214342" y="6337102"/>
            <a:ext cx="4201716" cy="985123"/>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Utilizing Jupyter Notebook for an interactive and iterative analysis workflow.</a:t>
            </a:r>
            <a:endParaRPr lang="en-US" sz="1600" dirty="0"/>
          </a:p>
        </p:txBody>
      </p:sp>
      <p:sp>
        <p:nvSpPr>
          <p:cNvPr id="10" name="Text 5">
            <a:extLst>
              <a:ext uri="{FF2B5EF4-FFF2-40B4-BE49-F238E27FC236}">
                <a16:creationId xmlns:a16="http://schemas.microsoft.com/office/drawing/2014/main" id="{35220AF8-DBAA-B4AE-49B6-BCED91F28F14}"/>
              </a:ext>
            </a:extLst>
          </p:cNvPr>
          <p:cNvSpPr/>
          <p:nvPr/>
        </p:nvSpPr>
        <p:spPr>
          <a:xfrm>
            <a:off x="9672518" y="5876449"/>
            <a:ext cx="2853214" cy="337542"/>
          </a:xfrm>
          <a:prstGeom prst="rect">
            <a:avLst/>
          </a:prstGeom>
          <a:noFill/>
          <a:ln/>
        </p:spPr>
        <p:txBody>
          <a:bodyPr wrap="none" lIns="0" tIns="0" rIns="0" bIns="0" rtlCol="0" anchor="t"/>
          <a:lstStyle/>
          <a:p>
            <a:pPr marL="0" indent="0" algn="l">
              <a:lnSpc>
                <a:spcPts val="2650"/>
              </a:lnSpc>
              <a:buNone/>
            </a:pPr>
            <a:r>
              <a:rPr lang="en-US" sz="2100" b="1" dirty="0">
                <a:solidFill>
                  <a:srgbClr val="384653"/>
                </a:solidFill>
                <a:latin typeface="Barlow Bold" pitchFamily="34" charset="0"/>
                <a:ea typeface="Barlow Bold" pitchFamily="34" charset="-122"/>
                <a:cs typeface="Barlow Bold" pitchFamily="34" charset="-120"/>
              </a:rPr>
              <a:t>Comprehensive Dataset</a:t>
            </a:r>
            <a:endParaRPr lang="en-US" sz="2100" dirty="0"/>
          </a:p>
        </p:txBody>
      </p:sp>
      <p:sp>
        <p:nvSpPr>
          <p:cNvPr id="11" name="Text 6">
            <a:extLst>
              <a:ext uri="{FF2B5EF4-FFF2-40B4-BE49-F238E27FC236}">
                <a16:creationId xmlns:a16="http://schemas.microsoft.com/office/drawing/2014/main" id="{53E4938A-37ED-921E-71C5-11DD4B5D2DF1}"/>
              </a:ext>
            </a:extLst>
          </p:cNvPr>
          <p:cNvSpPr/>
          <p:nvPr/>
        </p:nvSpPr>
        <p:spPr>
          <a:xfrm>
            <a:off x="9672518" y="6337102"/>
            <a:ext cx="4201716" cy="1313498"/>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Analyzing a rich dataset including sales transactions, customer demographics, product details, and regional information.</a:t>
            </a:r>
            <a:endParaRPr lang="en-US" sz="1600" dirty="0"/>
          </a:p>
        </p:txBody>
      </p:sp>
      <p:pic>
        <p:nvPicPr>
          <p:cNvPr id="13" name="Picture 12">
            <a:extLst>
              <a:ext uri="{FF2B5EF4-FFF2-40B4-BE49-F238E27FC236}">
                <a16:creationId xmlns:a16="http://schemas.microsoft.com/office/drawing/2014/main" id="{250DDC17-C912-5F5D-EB92-8C90308D66A6}"/>
              </a:ext>
            </a:extLst>
          </p:cNvPr>
          <p:cNvPicPr>
            <a:picLocks noChangeAspect="1"/>
          </p:cNvPicPr>
          <p:nvPr/>
        </p:nvPicPr>
        <p:blipFill>
          <a:blip r:embed="rId3"/>
          <a:stretch>
            <a:fillRect/>
          </a:stretch>
        </p:blipFill>
        <p:spPr>
          <a:xfrm>
            <a:off x="327944" y="2015609"/>
            <a:ext cx="3795675" cy="1385565"/>
          </a:xfrm>
          <a:prstGeom prst="rect">
            <a:avLst/>
          </a:prstGeom>
        </p:spPr>
      </p:pic>
      <p:pic>
        <p:nvPicPr>
          <p:cNvPr id="17" name="Picture 16">
            <a:extLst>
              <a:ext uri="{FF2B5EF4-FFF2-40B4-BE49-F238E27FC236}">
                <a16:creationId xmlns:a16="http://schemas.microsoft.com/office/drawing/2014/main" id="{AFC2C38F-8C82-EDC1-6ED2-60B3035CE109}"/>
              </a:ext>
            </a:extLst>
          </p:cNvPr>
          <p:cNvPicPr>
            <a:picLocks noChangeAspect="1"/>
          </p:cNvPicPr>
          <p:nvPr/>
        </p:nvPicPr>
        <p:blipFill>
          <a:blip r:embed="rId4"/>
          <a:stretch>
            <a:fillRect/>
          </a:stretch>
        </p:blipFill>
        <p:spPr>
          <a:xfrm>
            <a:off x="4957882" y="2015609"/>
            <a:ext cx="8946241" cy="3537052"/>
          </a:xfrm>
          <a:prstGeom prst="rect">
            <a:avLst/>
          </a:prstGeom>
        </p:spPr>
      </p:pic>
      <p:sp>
        <p:nvSpPr>
          <p:cNvPr id="18" name="Rectangle 17">
            <a:extLst>
              <a:ext uri="{FF2B5EF4-FFF2-40B4-BE49-F238E27FC236}">
                <a16:creationId xmlns:a16="http://schemas.microsoft.com/office/drawing/2014/main" id="{1C2E7364-9638-E34C-10A0-F82FE29CD1B2}"/>
              </a:ext>
            </a:extLst>
          </p:cNvPr>
          <p:cNvSpPr/>
          <p:nvPr/>
        </p:nvSpPr>
        <p:spPr>
          <a:xfrm>
            <a:off x="12669078" y="7650600"/>
            <a:ext cx="1961322" cy="5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9493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44709" y="629483"/>
            <a:ext cx="7627382" cy="1211342"/>
          </a:xfrm>
          <a:prstGeom prst="rect">
            <a:avLst/>
          </a:prstGeom>
          <a:noFill/>
          <a:ln/>
        </p:spPr>
        <p:txBody>
          <a:bodyPr wrap="square" lIns="0" tIns="0" rIns="0" bIns="0" rtlCol="0" anchor="t"/>
          <a:lstStyle/>
          <a:p>
            <a:pPr marL="0" indent="0" algn="l">
              <a:lnSpc>
                <a:spcPts val="4750"/>
              </a:lnSpc>
              <a:buNone/>
            </a:pPr>
            <a:r>
              <a:rPr lang="en-US" sz="3800" b="1" dirty="0">
                <a:solidFill>
                  <a:srgbClr val="2E3C4E"/>
                </a:solidFill>
                <a:latin typeface="Barlow Bold" pitchFamily="34" charset="0"/>
                <a:ea typeface="Barlow Bold" pitchFamily="34" charset="-122"/>
                <a:cs typeface="Barlow Bold" pitchFamily="34" charset="-120"/>
              </a:rPr>
              <a:t>Data Cleaning &amp; Preparation: The Foundation of Reliable Insights</a:t>
            </a:r>
            <a:endParaRPr lang="en-US" sz="3800" dirty="0"/>
          </a:p>
        </p:txBody>
      </p:sp>
      <p:pic>
        <p:nvPicPr>
          <p:cNvPr id="4" name="Image 1" descr="preencoded.png"/>
          <p:cNvPicPr>
            <a:picLocks noChangeAspect="1"/>
          </p:cNvPicPr>
          <p:nvPr/>
        </p:nvPicPr>
        <p:blipFill>
          <a:blip r:embed="rId3"/>
          <a:stretch>
            <a:fillRect/>
          </a:stretch>
        </p:blipFill>
        <p:spPr>
          <a:xfrm>
            <a:off x="6244709" y="2117050"/>
            <a:ext cx="920710" cy="1370767"/>
          </a:xfrm>
          <a:prstGeom prst="rect">
            <a:avLst/>
          </a:prstGeom>
        </p:spPr>
      </p:pic>
      <p:sp>
        <p:nvSpPr>
          <p:cNvPr id="5" name="Text 1"/>
          <p:cNvSpPr/>
          <p:nvPr/>
        </p:nvSpPr>
        <p:spPr>
          <a:xfrm>
            <a:off x="7349490" y="2301121"/>
            <a:ext cx="2423160" cy="302776"/>
          </a:xfrm>
          <a:prstGeom prst="rect">
            <a:avLst/>
          </a:prstGeom>
          <a:noFill/>
          <a:ln/>
        </p:spPr>
        <p:txBody>
          <a:bodyPr wrap="none" lIns="0" tIns="0" rIns="0" bIns="0" rtlCol="0" anchor="t"/>
          <a:lstStyle/>
          <a:p>
            <a:pPr marL="0" indent="0" algn="l">
              <a:lnSpc>
                <a:spcPts val="2350"/>
              </a:lnSpc>
              <a:buNone/>
            </a:pPr>
            <a:r>
              <a:rPr lang="en-US" sz="1900" b="1" dirty="0">
                <a:solidFill>
                  <a:srgbClr val="384653"/>
                </a:solidFill>
                <a:latin typeface="Barlow Bold" pitchFamily="34" charset="0"/>
                <a:ea typeface="Barlow Bold" pitchFamily="34" charset="-122"/>
                <a:cs typeface="Barlow Bold" pitchFamily="34" charset="-120"/>
              </a:rPr>
              <a:t>Handle Missing Values</a:t>
            </a:r>
            <a:endParaRPr lang="en-US" sz="1900" dirty="0"/>
          </a:p>
        </p:txBody>
      </p:sp>
      <p:sp>
        <p:nvSpPr>
          <p:cNvPr id="6" name="Text 2"/>
          <p:cNvSpPr/>
          <p:nvPr/>
        </p:nvSpPr>
        <p:spPr>
          <a:xfrm>
            <a:off x="7349490" y="2714387"/>
            <a:ext cx="6522601" cy="589359"/>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Implemented robust techniques to address and impute missing data points, ensuring data integrity.</a:t>
            </a:r>
            <a:endParaRPr lang="en-US" sz="1450" dirty="0"/>
          </a:p>
        </p:txBody>
      </p:sp>
      <p:pic>
        <p:nvPicPr>
          <p:cNvPr id="7" name="Image 2" descr="preencoded.png"/>
          <p:cNvPicPr>
            <a:picLocks noChangeAspect="1"/>
          </p:cNvPicPr>
          <p:nvPr/>
        </p:nvPicPr>
        <p:blipFill>
          <a:blip r:embed="rId4"/>
          <a:stretch>
            <a:fillRect/>
          </a:stretch>
        </p:blipFill>
        <p:spPr>
          <a:xfrm>
            <a:off x="6244709" y="3487817"/>
            <a:ext cx="920710" cy="1370767"/>
          </a:xfrm>
          <a:prstGeom prst="rect">
            <a:avLst/>
          </a:prstGeom>
        </p:spPr>
      </p:pic>
      <p:sp>
        <p:nvSpPr>
          <p:cNvPr id="8" name="Text 3"/>
          <p:cNvSpPr/>
          <p:nvPr/>
        </p:nvSpPr>
        <p:spPr>
          <a:xfrm>
            <a:off x="7349490" y="3671888"/>
            <a:ext cx="2423160" cy="302776"/>
          </a:xfrm>
          <a:prstGeom prst="rect">
            <a:avLst/>
          </a:prstGeom>
          <a:noFill/>
          <a:ln/>
        </p:spPr>
        <p:txBody>
          <a:bodyPr wrap="none" lIns="0" tIns="0" rIns="0" bIns="0" rtlCol="0" anchor="t"/>
          <a:lstStyle/>
          <a:p>
            <a:pPr marL="0" indent="0" algn="l">
              <a:lnSpc>
                <a:spcPts val="2350"/>
              </a:lnSpc>
              <a:buNone/>
            </a:pPr>
            <a:r>
              <a:rPr lang="en-US" sz="1900" b="1" dirty="0">
                <a:solidFill>
                  <a:srgbClr val="384653"/>
                </a:solidFill>
                <a:latin typeface="Barlow Bold" pitchFamily="34" charset="0"/>
                <a:ea typeface="Barlow Bold" pitchFamily="34" charset="-122"/>
                <a:cs typeface="Barlow Bold" pitchFamily="34" charset="-120"/>
              </a:rPr>
              <a:t>Eliminate Duplicates</a:t>
            </a:r>
            <a:endParaRPr lang="en-US" sz="1900" dirty="0"/>
          </a:p>
        </p:txBody>
      </p:sp>
      <p:sp>
        <p:nvSpPr>
          <p:cNvPr id="9" name="Text 4"/>
          <p:cNvSpPr/>
          <p:nvPr/>
        </p:nvSpPr>
        <p:spPr>
          <a:xfrm>
            <a:off x="7349490" y="4085153"/>
            <a:ext cx="6522601" cy="589359"/>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Identified and removed redundant entries to prevent skewed analysis and maintain data accuracy.</a:t>
            </a:r>
            <a:endParaRPr lang="en-US" sz="1450" dirty="0"/>
          </a:p>
        </p:txBody>
      </p:sp>
      <p:pic>
        <p:nvPicPr>
          <p:cNvPr id="10" name="Image 3" descr="preencoded.png"/>
          <p:cNvPicPr>
            <a:picLocks noChangeAspect="1"/>
          </p:cNvPicPr>
          <p:nvPr/>
        </p:nvPicPr>
        <p:blipFill>
          <a:blip r:embed="rId5"/>
          <a:stretch>
            <a:fillRect/>
          </a:stretch>
        </p:blipFill>
        <p:spPr>
          <a:xfrm>
            <a:off x="6244709" y="4858583"/>
            <a:ext cx="920710" cy="1370767"/>
          </a:xfrm>
          <a:prstGeom prst="rect">
            <a:avLst/>
          </a:prstGeom>
        </p:spPr>
      </p:pic>
      <p:sp>
        <p:nvSpPr>
          <p:cNvPr id="11" name="Text 5"/>
          <p:cNvSpPr/>
          <p:nvPr/>
        </p:nvSpPr>
        <p:spPr>
          <a:xfrm>
            <a:off x="7349490" y="5042654"/>
            <a:ext cx="2423160" cy="302776"/>
          </a:xfrm>
          <a:prstGeom prst="rect">
            <a:avLst/>
          </a:prstGeom>
          <a:noFill/>
          <a:ln/>
        </p:spPr>
        <p:txBody>
          <a:bodyPr wrap="none" lIns="0" tIns="0" rIns="0" bIns="0" rtlCol="0" anchor="t"/>
          <a:lstStyle/>
          <a:p>
            <a:pPr marL="0" indent="0" algn="l">
              <a:lnSpc>
                <a:spcPts val="2350"/>
              </a:lnSpc>
              <a:buNone/>
            </a:pPr>
            <a:r>
              <a:rPr lang="en-US" sz="1900" b="1" dirty="0">
                <a:solidFill>
                  <a:srgbClr val="384653"/>
                </a:solidFill>
                <a:latin typeface="Barlow Bold" pitchFamily="34" charset="0"/>
                <a:ea typeface="Barlow Bold" pitchFamily="34" charset="-122"/>
                <a:cs typeface="Barlow Bold" pitchFamily="34" charset="-120"/>
              </a:rPr>
              <a:t>Correct Data Types</a:t>
            </a:r>
            <a:endParaRPr lang="en-US" sz="1900" dirty="0"/>
          </a:p>
        </p:txBody>
      </p:sp>
      <p:sp>
        <p:nvSpPr>
          <p:cNvPr id="12" name="Text 6"/>
          <p:cNvSpPr/>
          <p:nvPr/>
        </p:nvSpPr>
        <p:spPr>
          <a:xfrm>
            <a:off x="7349490" y="5455920"/>
            <a:ext cx="6522601" cy="589359"/>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Ensured proper formatting of dates, numeric fields, and categorical variables for accurate processing.</a:t>
            </a:r>
            <a:endParaRPr lang="en-US" sz="1450" dirty="0"/>
          </a:p>
        </p:txBody>
      </p:sp>
      <p:pic>
        <p:nvPicPr>
          <p:cNvPr id="13" name="Image 4" descr="preencoded.png"/>
          <p:cNvPicPr>
            <a:picLocks noChangeAspect="1"/>
          </p:cNvPicPr>
          <p:nvPr/>
        </p:nvPicPr>
        <p:blipFill>
          <a:blip r:embed="rId6"/>
          <a:stretch>
            <a:fillRect/>
          </a:stretch>
        </p:blipFill>
        <p:spPr>
          <a:xfrm>
            <a:off x="6244709" y="6229350"/>
            <a:ext cx="920710" cy="1370767"/>
          </a:xfrm>
          <a:prstGeom prst="rect">
            <a:avLst/>
          </a:prstGeom>
        </p:spPr>
      </p:pic>
      <p:sp>
        <p:nvSpPr>
          <p:cNvPr id="14" name="Text 7"/>
          <p:cNvSpPr/>
          <p:nvPr/>
        </p:nvSpPr>
        <p:spPr>
          <a:xfrm>
            <a:off x="7349490" y="6413421"/>
            <a:ext cx="2549009" cy="302776"/>
          </a:xfrm>
          <a:prstGeom prst="rect">
            <a:avLst/>
          </a:prstGeom>
          <a:noFill/>
          <a:ln/>
        </p:spPr>
        <p:txBody>
          <a:bodyPr wrap="none" lIns="0" tIns="0" rIns="0" bIns="0" rtlCol="0" anchor="t"/>
          <a:lstStyle/>
          <a:p>
            <a:pPr marL="0" indent="0" algn="l">
              <a:lnSpc>
                <a:spcPts val="2350"/>
              </a:lnSpc>
              <a:buNone/>
            </a:pPr>
            <a:r>
              <a:rPr lang="en-US" sz="1900" b="1" dirty="0">
                <a:solidFill>
                  <a:srgbClr val="384653"/>
                </a:solidFill>
                <a:latin typeface="Barlow Bold" pitchFamily="34" charset="0"/>
                <a:ea typeface="Barlow Bold" pitchFamily="34" charset="-122"/>
                <a:cs typeface="Barlow Bold" pitchFamily="34" charset="-120"/>
              </a:rPr>
              <a:t>Filter Relevant Features</a:t>
            </a:r>
            <a:endParaRPr lang="en-US" sz="1900" dirty="0"/>
          </a:p>
        </p:txBody>
      </p:sp>
      <p:sp>
        <p:nvSpPr>
          <p:cNvPr id="15" name="Text 8"/>
          <p:cNvSpPr/>
          <p:nvPr/>
        </p:nvSpPr>
        <p:spPr>
          <a:xfrm>
            <a:off x="7349490" y="6826687"/>
            <a:ext cx="6522601" cy="589359"/>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Focused on key attributes essential for deeper analysis, streamlining the dataset for efficiency.</a:t>
            </a:r>
            <a:endParaRPr lang="en-US" sz="1450" dirty="0"/>
          </a:p>
        </p:txBody>
      </p:sp>
      <p:pic>
        <p:nvPicPr>
          <p:cNvPr id="17" name="Picture 16">
            <a:extLst>
              <a:ext uri="{FF2B5EF4-FFF2-40B4-BE49-F238E27FC236}">
                <a16:creationId xmlns:a16="http://schemas.microsoft.com/office/drawing/2014/main" id="{8C6E2F1F-5DE6-5566-7373-78E4E754C2B3}"/>
              </a:ext>
            </a:extLst>
          </p:cNvPr>
          <p:cNvPicPr>
            <a:picLocks noChangeAspect="1"/>
          </p:cNvPicPr>
          <p:nvPr/>
        </p:nvPicPr>
        <p:blipFill>
          <a:blip r:embed="rId7"/>
          <a:stretch>
            <a:fillRect/>
          </a:stretch>
        </p:blipFill>
        <p:spPr>
          <a:xfrm>
            <a:off x="0" y="0"/>
            <a:ext cx="5973009" cy="4858584"/>
          </a:xfrm>
          <a:prstGeom prst="rect">
            <a:avLst/>
          </a:prstGeom>
        </p:spPr>
      </p:pic>
      <p:pic>
        <p:nvPicPr>
          <p:cNvPr id="19" name="Picture 18">
            <a:extLst>
              <a:ext uri="{FF2B5EF4-FFF2-40B4-BE49-F238E27FC236}">
                <a16:creationId xmlns:a16="http://schemas.microsoft.com/office/drawing/2014/main" id="{DB67A1B9-E2CF-DABF-4A4F-A360095AE6C2}"/>
              </a:ext>
            </a:extLst>
          </p:cNvPr>
          <p:cNvPicPr>
            <a:picLocks noChangeAspect="1"/>
          </p:cNvPicPr>
          <p:nvPr/>
        </p:nvPicPr>
        <p:blipFill>
          <a:blip r:embed="rId8"/>
          <a:stretch>
            <a:fillRect/>
          </a:stretch>
        </p:blipFill>
        <p:spPr>
          <a:xfrm>
            <a:off x="0" y="5000174"/>
            <a:ext cx="5973009" cy="2086266"/>
          </a:xfrm>
          <a:prstGeom prst="rect">
            <a:avLst/>
          </a:prstGeom>
        </p:spPr>
      </p:pic>
      <p:pic>
        <p:nvPicPr>
          <p:cNvPr id="25" name="Picture 24">
            <a:extLst>
              <a:ext uri="{FF2B5EF4-FFF2-40B4-BE49-F238E27FC236}">
                <a16:creationId xmlns:a16="http://schemas.microsoft.com/office/drawing/2014/main" id="{E707D629-105F-FB13-101B-280DB9C93775}"/>
              </a:ext>
            </a:extLst>
          </p:cNvPr>
          <p:cNvPicPr>
            <a:picLocks noChangeAspect="1"/>
          </p:cNvPicPr>
          <p:nvPr/>
        </p:nvPicPr>
        <p:blipFill>
          <a:blip r:embed="rId9"/>
          <a:stretch>
            <a:fillRect/>
          </a:stretch>
        </p:blipFill>
        <p:spPr>
          <a:xfrm>
            <a:off x="0" y="7086440"/>
            <a:ext cx="5973009" cy="1143160"/>
          </a:xfrm>
          <a:prstGeom prst="rect">
            <a:avLst/>
          </a:prstGeom>
        </p:spPr>
      </p:pic>
      <p:sp>
        <p:nvSpPr>
          <p:cNvPr id="26" name="Rectangle 25">
            <a:extLst>
              <a:ext uri="{FF2B5EF4-FFF2-40B4-BE49-F238E27FC236}">
                <a16:creationId xmlns:a16="http://schemas.microsoft.com/office/drawing/2014/main" id="{A3C0F306-E7C7-CE26-6A84-D62147061190}"/>
              </a:ext>
            </a:extLst>
          </p:cNvPr>
          <p:cNvSpPr/>
          <p:nvPr/>
        </p:nvSpPr>
        <p:spPr>
          <a:xfrm>
            <a:off x="12669078" y="7650600"/>
            <a:ext cx="1961322" cy="5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3651" y="497919"/>
            <a:ext cx="11293793" cy="595551"/>
          </a:xfrm>
          <a:prstGeom prst="rect">
            <a:avLst/>
          </a:prstGeom>
          <a:noFill/>
          <a:ln/>
        </p:spPr>
        <p:txBody>
          <a:bodyPr wrap="none" lIns="0" tIns="0" rIns="0" bIns="0" rtlCol="0" anchor="t"/>
          <a:lstStyle/>
          <a:p>
            <a:pPr marL="0" indent="0" algn="l">
              <a:lnSpc>
                <a:spcPts val="4650"/>
              </a:lnSpc>
              <a:buNone/>
            </a:pPr>
            <a:r>
              <a:rPr lang="en-US" sz="3750" b="1" dirty="0">
                <a:solidFill>
                  <a:srgbClr val="2E3C4E"/>
                </a:solidFill>
                <a:latin typeface="Barlow Bold" pitchFamily="34" charset="0"/>
                <a:ea typeface="Barlow Bold" pitchFamily="34" charset="-122"/>
                <a:cs typeface="Barlow Bold" pitchFamily="34" charset="-120"/>
              </a:rPr>
              <a:t>Exploratory Data Analysis (EDA): Uncovering Patterns</a:t>
            </a:r>
            <a:endParaRPr lang="en-US" sz="3750" dirty="0"/>
          </a:p>
        </p:txBody>
      </p:sp>
      <p:sp>
        <p:nvSpPr>
          <p:cNvPr id="3" name="Text 1"/>
          <p:cNvSpPr/>
          <p:nvPr/>
        </p:nvSpPr>
        <p:spPr>
          <a:xfrm>
            <a:off x="633651" y="1527929"/>
            <a:ext cx="6460688" cy="57935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384653"/>
                </a:solidFill>
                <a:latin typeface="Montserrat" pitchFamily="34" charset="0"/>
                <a:ea typeface="Montserrat" pitchFamily="34" charset="-122"/>
                <a:cs typeface="Montserrat" pitchFamily="34" charset="-120"/>
              </a:rPr>
              <a:t>Performed Univariate Analysis to understand individual variable distributions.</a:t>
            </a:r>
            <a:endParaRPr lang="en-US" sz="1400" dirty="0"/>
          </a:p>
        </p:txBody>
      </p:sp>
      <p:sp>
        <p:nvSpPr>
          <p:cNvPr id="4" name="Text 2"/>
          <p:cNvSpPr/>
          <p:nvPr/>
        </p:nvSpPr>
        <p:spPr>
          <a:xfrm>
            <a:off x="633651" y="2170628"/>
            <a:ext cx="6460688" cy="57935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384653"/>
                </a:solidFill>
                <a:latin typeface="Montserrat" pitchFamily="34" charset="0"/>
                <a:ea typeface="Montserrat" pitchFamily="34" charset="-122"/>
                <a:cs typeface="Montserrat" pitchFamily="34" charset="-120"/>
              </a:rPr>
              <a:t>Conducted Bivariate Analysis to examine relationships between pairs of variables.</a:t>
            </a:r>
            <a:endParaRPr lang="en-US" sz="1400" dirty="0"/>
          </a:p>
        </p:txBody>
      </p:sp>
      <p:sp>
        <p:nvSpPr>
          <p:cNvPr id="5" name="Text 3"/>
          <p:cNvSpPr/>
          <p:nvPr/>
        </p:nvSpPr>
        <p:spPr>
          <a:xfrm>
            <a:off x="633651" y="2813328"/>
            <a:ext cx="6460688" cy="57935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384653"/>
                </a:solidFill>
                <a:latin typeface="Montserrat" pitchFamily="34" charset="0"/>
                <a:ea typeface="Montserrat" pitchFamily="34" charset="-122"/>
                <a:cs typeface="Montserrat" pitchFamily="34" charset="-120"/>
              </a:rPr>
              <a:t>Utilized Matplotlib and Seaborn to create insightful visualizations, revealing hidden trends.</a:t>
            </a:r>
            <a:endParaRPr lang="en-US" sz="1400" dirty="0"/>
          </a:p>
        </p:txBody>
      </p:sp>
      <p:sp>
        <p:nvSpPr>
          <p:cNvPr id="6" name="Text 4"/>
          <p:cNvSpPr/>
          <p:nvPr/>
        </p:nvSpPr>
        <p:spPr>
          <a:xfrm>
            <a:off x="633651" y="3456027"/>
            <a:ext cx="6460688" cy="57935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384653"/>
                </a:solidFill>
                <a:latin typeface="Montserrat" pitchFamily="34" charset="0"/>
                <a:ea typeface="Montserrat" pitchFamily="34" charset="-122"/>
                <a:cs typeface="Montserrat" pitchFamily="34" charset="-120"/>
              </a:rPr>
              <a:t>Derived actionable insights into sales distribution, identifying top customers and high-performing regions.</a:t>
            </a:r>
            <a:endParaRPr lang="en-US" sz="1400" dirty="0"/>
          </a:p>
        </p:txBody>
      </p:sp>
      <p:pic>
        <p:nvPicPr>
          <p:cNvPr id="7" name="Image 0" descr="preencoded.png"/>
          <p:cNvPicPr>
            <a:picLocks noChangeAspect="1"/>
          </p:cNvPicPr>
          <p:nvPr/>
        </p:nvPicPr>
        <p:blipFill>
          <a:blip r:embed="rId3"/>
          <a:stretch>
            <a:fillRect/>
          </a:stretch>
        </p:blipFill>
        <p:spPr>
          <a:xfrm>
            <a:off x="7543681" y="1568648"/>
            <a:ext cx="6460688" cy="64606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3020F-A5D8-FC40-1480-901114F201B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53A69C9-596B-5AAF-7B60-BFC3D991C843}"/>
              </a:ext>
            </a:extLst>
          </p:cNvPr>
          <p:cNvSpPr/>
          <p:nvPr/>
        </p:nvSpPr>
        <p:spPr>
          <a:xfrm>
            <a:off x="633651" y="497919"/>
            <a:ext cx="11293793" cy="595551"/>
          </a:xfrm>
          <a:prstGeom prst="rect">
            <a:avLst/>
          </a:prstGeom>
          <a:noFill/>
          <a:ln/>
        </p:spPr>
        <p:txBody>
          <a:bodyPr wrap="none" lIns="0" tIns="0" rIns="0" bIns="0" rtlCol="0" anchor="t"/>
          <a:lstStyle/>
          <a:p>
            <a:pPr marL="0" indent="0" algn="l">
              <a:lnSpc>
                <a:spcPts val="4650"/>
              </a:lnSpc>
              <a:buNone/>
            </a:pPr>
            <a:r>
              <a:rPr lang="en-US" sz="3750" b="1" dirty="0">
                <a:solidFill>
                  <a:srgbClr val="2E3C4E"/>
                </a:solidFill>
                <a:latin typeface="Barlow Bold" pitchFamily="34" charset="0"/>
                <a:ea typeface="Barlow Bold" pitchFamily="34" charset="-122"/>
                <a:cs typeface="Barlow Bold" pitchFamily="34" charset="-120"/>
              </a:rPr>
              <a:t>Exploratory Data Analysis (EDA): Uncovering Patterns</a:t>
            </a:r>
            <a:endParaRPr lang="en-US" sz="3750" dirty="0"/>
          </a:p>
        </p:txBody>
      </p:sp>
      <p:sp>
        <p:nvSpPr>
          <p:cNvPr id="3" name="Text 1">
            <a:extLst>
              <a:ext uri="{FF2B5EF4-FFF2-40B4-BE49-F238E27FC236}">
                <a16:creationId xmlns:a16="http://schemas.microsoft.com/office/drawing/2014/main" id="{8DE0FBC7-C4FF-E390-4D60-185A9440FEEA}"/>
              </a:ext>
            </a:extLst>
          </p:cNvPr>
          <p:cNvSpPr/>
          <p:nvPr/>
        </p:nvSpPr>
        <p:spPr>
          <a:xfrm>
            <a:off x="443859" y="3586549"/>
            <a:ext cx="6460688" cy="1758610"/>
          </a:xfrm>
          <a:prstGeom prst="rect">
            <a:avLst/>
          </a:prstGeom>
          <a:noFill/>
          <a:ln/>
        </p:spPr>
        <p:txBody>
          <a:bodyPr wrap="square" lIns="0" tIns="0" rIns="0" bIns="0" rtlCol="0" anchor="t"/>
          <a:lstStyle/>
          <a:p>
            <a:pPr>
              <a:lnSpc>
                <a:spcPts val="2250"/>
              </a:lnSpc>
              <a:buSzPct val="100000"/>
            </a:pPr>
            <a:r>
              <a:rPr lang="en-US" dirty="0">
                <a:solidFill>
                  <a:srgbClr val="384653"/>
                </a:solidFill>
                <a:latin typeface="Montserrat" pitchFamily="34" charset="0"/>
                <a:ea typeface="Montserrat" pitchFamily="34" charset="-122"/>
                <a:cs typeface="Montserrat" pitchFamily="34" charset="-120"/>
              </a:rPr>
              <a:t>From the graph we can see that most of the buyers are females.</a:t>
            </a:r>
          </a:p>
          <a:p>
            <a:pPr>
              <a:lnSpc>
                <a:spcPts val="2250"/>
              </a:lnSpc>
              <a:buSzPct val="100000"/>
            </a:pPr>
            <a:endParaRPr lang="en-US" dirty="0">
              <a:solidFill>
                <a:srgbClr val="384653"/>
              </a:solidFill>
              <a:latin typeface="Montserrat" pitchFamily="34" charset="0"/>
              <a:ea typeface="Montserrat" pitchFamily="34" charset="-122"/>
              <a:cs typeface="Montserrat" pitchFamily="34" charset="-120"/>
            </a:endParaRPr>
          </a:p>
          <a:p>
            <a:pPr>
              <a:lnSpc>
                <a:spcPts val="2250"/>
              </a:lnSpc>
              <a:buSzPct val="100000"/>
            </a:pPr>
            <a:r>
              <a:rPr lang="en-US" dirty="0">
                <a:solidFill>
                  <a:srgbClr val="384653"/>
                </a:solidFill>
                <a:latin typeface="Montserrat" pitchFamily="34" charset="0"/>
                <a:ea typeface="Montserrat" pitchFamily="34" charset="-122"/>
                <a:cs typeface="Montserrat" pitchFamily="34" charset="-120"/>
              </a:rPr>
              <a:t>Even the purchasing power of females are greater than men.</a:t>
            </a:r>
            <a:endParaRPr lang="en-US" dirty="0"/>
          </a:p>
        </p:txBody>
      </p:sp>
      <p:pic>
        <p:nvPicPr>
          <p:cNvPr id="9" name="Picture 8">
            <a:extLst>
              <a:ext uri="{FF2B5EF4-FFF2-40B4-BE49-F238E27FC236}">
                <a16:creationId xmlns:a16="http://schemas.microsoft.com/office/drawing/2014/main" id="{8FAF1AAF-A949-8507-E945-44FA67DC0FAE}"/>
              </a:ext>
            </a:extLst>
          </p:cNvPr>
          <p:cNvPicPr>
            <a:picLocks noChangeAspect="1"/>
          </p:cNvPicPr>
          <p:nvPr/>
        </p:nvPicPr>
        <p:blipFill>
          <a:blip r:embed="rId3"/>
          <a:stretch>
            <a:fillRect/>
          </a:stretch>
        </p:blipFill>
        <p:spPr>
          <a:xfrm>
            <a:off x="6904547" y="1483647"/>
            <a:ext cx="7725853" cy="6706536"/>
          </a:xfrm>
          <a:prstGeom prst="rect">
            <a:avLst/>
          </a:prstGeom>
        </p:spPr>
      </p:pic>
    </p:spTree>
    <p:extLst>
      <p:ext uri="{BB962C8B-B14F-4D97-AF65-F5344CB8AC3E}">
        <p14:creationId xmlns:p14="http://schemas.microsoft.com/office/powerpoint/2010/main" val="2106823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43115-5BD7-F8CD-EA09-C413E5BDEB8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39EE88E-C0C6-9452-99CE-1E8A286E8F6B}"/>
              </a:ext>
            </a:extLst>
          </p:cNvPr>
          <p:cNvSpPr/>
          <p:nvPr/>
        </p:nvSpPr>
        <p:spPr>
          <a:xfrm>
            <a:off x="633651" y="497919"/>
            <a:ext cx="11293793" cy="595551"/>
          </a:xfrm>
          <a:prstGeom prst="rect">
            <a:avLst/>
          </a:prstGeom>
          <a:noFill/>
          <a:ln/>
        </p:spPr>
        <p:txBody>
          <a:bodyPr wrap="none" lIns="0" tIns="0" rIns="0" bIns="0" rtlCol="0" anchor="t"/>
          <a:lstStyle/>
          <a:p>
            <a:pPr marL="0" indent="0" algn="l">
              <a:lnSpc>
                <a:spcPts val="4650"/>
              </a:lnSpc>
              <a:buNone/>
            </a:pPr>
            <a:r>
              <a:rPr lang="en-US" sz="3750" b="1" dirty="0">
                <a:solidFill>
                  <a:srgbClr val="2E3C4E"/>
                </a:solidFill>
                <a:latin typeface="Barlow Bold" pitchFamily="34" charset="0"/>
                <a:ea typeface="Barlow Bold" pitchFamily="34" charset="-122"/>
                <a:cs typeface="Barlow Bold" pitchFamily="34" charset="-120"/>
              </a:rPr>
              <a:t>Exploratory Data Analysis (EDA): Uncovering Patterns</a:t>
            </a:r>
            <a:endParaRPr lang="en-US" sz="3750" dirty="0"/>
          </a:p>
        </p:txBody>
      </p:sp>
      <p:sp>
        <p:nvSpPr>
          <p:cNvPr id="3" name="Text 1">
            <a:extLst>
              <a:ext uri="{FF2B5EF4-FFF2-40B4-BE49-F238E27FC236}">
                <a16:creationId xmlns:a16="http://schemas.microsoft.com/office/drawing/2014/main" id="{8F69DF69-3C99-3FAF-D733-A7688F98C590}"/>
              </a:ext>
            </a:extLst>
          </p:cNvPr>
          <p:cNvSpPr/>
          <p:nvPr/>
        </p:nvSpPr>
        <p:spPr>
          <a:xfrm>
            <a:off x="355355" y="3997399"/>
            <a:ext cx="6460688" cy="579358"/>
          </a:xfrm>
          <a:prstGeom prst="rect">
            <a:avLst/>
          </a:prstGeom>
          <a:noFill/>
          <a:ln/>
        </p:spPr>
        <p:txBody>
          <a:bodyPr wrap="square" lIns="0" tIns="0" rIns="0" bIns="0" rtlCol="0" anchor="t"/>
          <a:lstStyle/>
          <a:p>
            <a:pPr>
              <a:lnSpc>
                <a:spcPts val="2250"/>
              </a:lnSpc>
              <a:buSzPct val="100000"/>
            </a:pPr>
            <a:r>
              <a:rPr lang="en-US" sz="1400" dirty="0">
                <a:solidFill>
                  <a:srgbClr val="384653"/>
                </a:solidFill>
                <a:latin typeface="Montserrat" pitchFamily="34" charset="0"/>
                <a:ea typeface="Montserrat" pitchFamily="34" charset="-122"/>
                <a:cs typeface="Montserrat" pitchFamily="34" charset="-120"/>
              </a:rPr>
              <a:t>From above graphs we can see that most of the buyers are age group between 26-34 yrs female</a:t>
            </a:r>
            <a:endParaRPr lang="en-US" sz="1400" dirty="0"/>
          </a:p>
        </p:txBody>
      </p:sp>
      <p:pic>
        <p:nvPicPr>
          <p:cNvPr id="9" name="Picture 8">
            <a:extLst>
              <a:ext uri="{FF2B5EF4-FFF2-40B4-BE49-F238E27FC236}">
                <a16:creationId xmlns:a16="http://schemas.microsoft.com/office/drawing/2014/main" id="{C17745E8-63C5-A91A-EBBC-06A001AE11BA}"/>
              </a:ext>
            </a:extLst>
          </p:cNvPr>
          <p:cNvPicPr>
            <a:picLocks noChangeAspect="1"/>
          </p:cNvPicPr>
          <p:nvPr/>
        </p:nvPicPr>
        <p:blipFill>
          <a:blip r:embed="rId3"/>
          <a:stretch>
            <a:fillRect/>
          </a:stretch>
        </p:blipFill>
        <p:spPr>
          <a:xfrm>
            <a:off x="6682069" y="1395837"/>
            <a:ext cx="7948331" cy="6833763"/>
          </a:xfrm>
          <a:prstGeom prst="rect">
            <a:avLst/>
          </a:prstGeom>
        </p:spPr>
      </p:pic>
    </p:spTree>
    <p:extLst>
      <p:ext uri="{BB962C8B-B14F-4D97-AF65-F5344CB8AC3E}">
        <p14:creationId xmlns:p14="http://schemas.microsoft.com/office/powerpoint/2010/main" val="2753643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0BA2F-EC4B-B99C-FC2D-50F2A89368A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0D32BC1-1D09-DDD3-6123-F9857092212A}"/>
              </a:ext>
            </a:extLst>
          </p:cNvPr>
          <p:cNvSpPr/>
          <p:nvPr/>
        </p:nvSpPr>
        <p:spPr>
          <a:xfrm>
            <a:off x="633651" y="497919"/>
            <a:ext cx="11293793" cy="595551"/>
          </a:xfrm>
          <a:prstGeom prst="rect">
            <a:avLst/>
          </a:prstGeom>
          <a:noFill/>
          <a:ln/>
        </p:spPr>
        <p:txBody>
          <a:bodyPr wrap="none" lIns="0" tIns="0" rIns="0" bIns="0" rtlCol="0" anchor="t"/>
          <a:lstStyle/>
          <a:p>
            <a:pPr marL="0" indent="0" algn="l">
              <a:lnSpc>
                <a:spcPts val="4650"/>
              </a:lnSpc>
              <a:buNone/>
            </a:pPr>
            <a:r>
              <a:rPr lang="en-US" sz="3750" b="1" dirty="0">
                <a:solidFill>
                  <a:srgbClr val="2E3C4E"/>
                </a:solidFill>
                <a:latin typeface="Barlow Bold" pitchFamily="34" charset="0"/>
                <a:ea typeface="Barlow Bold" pitchFamily="34" charset="-122"/>
                <a:cs typeface="Barlow Bold" pitchFamily="34" charset="-120"/>
              </a:rPr>
              <a:t>Exploratory Data Analysis (EDA): Uncovering Patterns</a:t>
            </a:r>
            <a:endParaRPr lang="en-US" sz="3750" dirty="0"/>
          </a:p>
        </p:txBody>
      </p:sp>
      <p:sp>
        <p:nvSpPr>
          <p:cNvPr id="3" name="Text 1">
            <a:extLst>
              <a:ext uri="{FF2B5EF4-FFF2-40B4-BE49-F238E27FC236}">
                <a16:creationId xmlns:a16="http://schemas.microsoft.com/office/drawing/2014/main" id="{CBD9D16C-FC2D-01BD-F442-A1092A5419F1}"/>
              </a:ext>
            </a:extLst>
          </p:cNvPr>
          <p:cNvSpPr/>
          <p:nvPr/>
        </p:nvSpPr>
        <p:spPr>
          <a:xfrm>
            <a:off x="152145" y="3535441"/>
            <a:ext cx="6659471" cy="2056975"/>
          </a:xfrm>
          <a:prstGeom prst="rect">
            <a:avLst/>
          </a:prstGeom>
          <a:noFill/>
          <a:ln/>
        </p:spPr>
        <p:txBody>
          <a:bodyPr wrap="square" lIns="0" tIns="0" rIns="0" bIns="0" rtlCol="0" anchor="t"/>
          <a:lstStyle/>
          <a:p>
            <a:pPr marL="342900" indent="-342900">
              <a:lnSpc>
                <a:spcPts val="2250"/>
              </a:lnSpc>
              <a:buSzPct val="100000"/>
              <a:buChar char="•"/>
            </a:pPr>
            <a:r>
              <a:rPr lang="en-US" sz="1400" dirty="0">
                <a:solidFill>
                  <a:srgbClr val="384653"/>
                </a:solidFill>
                <a:latin typeface="Montserrat" pitchFamily="34" charset="0"/>
                <a:ea typeface="Montserrat" pitchFamily="34" charset="-122"/>
                <a:cs typeface="Montserrat" pitchFamily="34" charset="-120"/>
              </a:rPr>
              <a:t>so, we get to know that the most of the people who done orders from Uttar Pradesh,  Then Maharashtra, then follow by Karnataka state and then Delhi and 5th most is Madhya Pradesh, so and so forth we have taken top 5 state you can change it accordingly.</a:t>
            </a:r>
          </a:p>
          <a:p>
            <a:pPr marL="342900" indent="-342900">
              <a:lnSpc>
                <a:spcPts val="2250"/>
              </a:lnSpc>
              <a:buSzPct val="100000"/>
              <a:buChar char="•"/>
            </a:pPr>
            <a:endParaRPr lang="en-US" sz="1400" dirty="0">
              <a:solidFill>
                <a:srgbClr val="384653"/>
              </a:solidFill>
              <a:latin typeface="Montserrat" pitchFamily="34" charset="0"/>
            </a:endParaRPr>
          </a:p>
          <a:p>
            <a:pPr marL="342900" indent="-342900">
              <a:lnSpc>
                <a:spcPts val="2250"/>
              </a:lnSpc>
              <a:buSzPct val="100000"/>
              <a:buChar char="•"/>
            </a:pPr>
            <a:r>
              <a:rPr lang="en-US" sz="1400" dirty="0">
                <a:solidFill>
                  <a:srgbClr val="384653"/>
                </a:solidFill>
                <a:latin typeface="Montserrat" pitchFamily="34" charset="0"/>
              </a:rPr>
              <a:t>From above graphs we can see that most of the orders are from Uttar Pradesh, Maharashtra and Karnataka respectively.</a:t>
            </a:r>
          </a:p>
        </p:txBody>
      </p:sp>
      <p:pic>
        <p:nvPicPr>
          <p:cNvPr id="9" name="Picture 8">
            <a:extLst>
              <a:ext uri="{FF2B5EF4-FFF2-40B4-BE49-F238E27FC236}">
                <a16:creationId xmlns:a16="http://schemas.microsoft.com/office/drawing/2014/main" id="{DF16FE58-7A9A-9741-5B91-66E12D43B19F}"/>
              </a:ext>
            </a:extLst>
          </p:cNvPr>
          <p:cNvPicPr>
            <a:picLocks noChangeAspect="1"/>
          </p:cNvPicPr>
          <p:nvPr/>
        </p:nvPicPr>
        <p:blipFill>
          <a:blip r:embed="rId3"/>
          <a:stretch>
            <a:fillRect/>
          </a:stretch>
        </p:blipFill>
        <p:spPr>
          <a:xfrm>
            <a:off x="6520069" y="1050477"/>
            <a:ext cx="8102547" cy="3640793"/>
          </a:xfrm>
          <a:prstGeom prst="rect">
            <a:avLst/>
          </a:prstGeom>
        </p:spPr>
      </p:pic>
      <p:pic>
        <p:nvPicPr>
          <p:cNvPr id="11" name="Picture 10">
            <a:extLst>
              <a:ext uri="{FF2B5EF4-FFF2-40B4-BE49-F238E27FC236}">
                <a16:creationId xmlns:a16="http://schemas.microsoft.com/office/drawing/2014/main" id="{ADF15AAD-6D46-1706-EF7D-C634523FD660}"/>
              </a:ext>
            </a:extLst>
          </p:cNvPr>
          <p:cNvPicPr>
            <a:picLocks noChangeAspect="1"/>
          </p:cNvPicPr>
          <p:nvPr/>
        </p:nvPicPr>
        <p:blipFill>
          <a:blip r:embed="rId4"/>
          <a:stretch>
            <a:fillRect/>
          </a:stretch>
        </p:blipFill>
        <p:spPr>
          <a:xfrm>
            <a:off x="6520069" y="4883952"/>
            <a:ext cx="8102547" cy="3365623"/>
          </a:xfrm>
          <a:prstGeom prst="rect">
            <a:avLst/>
          </a:prstGeom>
        </p:spPr>
      </p:pic>
    </p:spTree>
    <p:extLst>
      <p:ext uri="{BB962C8B-B14F-4D97-AF65-F5344CB8AC3E}">
        <p14:creationId xmlns:p14="http://schemas.microsoft.com/office/powerpoint/2010/main" val="118579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1011</Words>
  <Application>Microsoft Office PowerPoint</Application>
  <PresentationFormat>Custom</PresentationFormat>
  <Paragraphs>118</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Montserrat</vt:lpstr>
      <vt:lpstr>Arial</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Samruddhi Jadhav</dc:creator>
  <cp:lastModifiedBy>Samruddhi Jadhav</cp:lastModifiedBy>
  <cp:revision>2</cp:revision>
  <dcterms:created xsi:type="dcterms:W3CDTF">2025-11-13T08:18:26Z</dcterms:created>
  <dcterms:modified xsi:type="dcterms:W3CDTF">2025-11-13T09:16:28Z</dcterms:modified>
</cp:coreProperties>
</file>